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97" r:id="rId3"/>
    <p:sldId id="296" r:id="rId4"/>
    <p:sldId id="257" r:id="rId5"/>
    <p:sldId id="287" r:id="rId6"/>
    <p:sldId id="284" r:id="rId7"/>
    <p:sldId id="259" r:id="rId8"/>
    <p:sldId id="300" r:id="rId9"/>
    <p:sldId id="301" r:id="rId10"/>
    <p:sldId id="267" r:id="rId11"/>
    <p:sldId id="270" r:id="rId12"/>
    <p:sldId id="260" r:id="rId13"/>
    <p:sldId id="264" r:id="rId14"/>
    <p:sldId id="283" r:id="rId15"/>
    <p:sldId id="271" r:id="rId16"/>
    <p:sldId id="294" r:id="rId17"/>
    <p:sldId id="272" r:id="rId18"/>
    <p:sldId id="293" r:id="rId19"/>
    <p:sldId id="266" r:id="rId20"/>
    <p:sldId id="268" r:id="rId21"/>
    <p:sldId id="295" r:id="rId22"/>
    <p:sldId id="285" r:id="rId23"/>
    <p:sldId id="286" r:id="rId24"/>
    <p:sldId id="298" r:id="rId25"/>
    <p:sldId id="282" r:id="rId26"/>
    <p:sldId id="281" r:id="rId27"/>
    <p:sldId id="274" r:id="rId28"/>
    <p:sldId id="29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45"/>
    <p:restoredTop sz="74661"/>
  </p:normalViewPr>
  <p:slideViewPr>
    <p:cSldViewPr snapToGrid="0" snapToObjects="1">
      <p:cViewPr>
        <p:scale>
          <a:sx n="60" d="100"/>
          <a:sy n="60" d="100"/>
        </p:scale>
        <p:origin x="-846"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2B3B7-1876-3C4E-BD46-F74B837E8FA3}" type="datetimeFigureOut">
              <a:rPr lang="en-US" smtClean="0"/>
              <a:t>8/27/2019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6292C-EA94-6044-82C7-FFD20ECB733B}" type="slidenum">
              <a:rPr lang="en-US" smtClean="0"/>
              <a:t>‹#›</a:t>
            </a:fld>
            <a:endParaRPr lang="en-US" dirty="0"/>
          </a:p>
        </p:txBody>
      </p:sp>
    </p:spTree>
    <p:extLst>
      <p:ext uri="{BB962C8B-B14F-4D97-AF65-F5344CB8AC3E}">
        <p14:creationId xmlns:p14="http://schemas.microsoft.com/office/powerpoint/2010/main" val="282859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1</a:t>
            </a:fld>
            <a:endParaRPr lang="en-US" dirty="0"/>
          </a:p>
        </p:txBody>
      </p:sp>
    </p:spTree>
    <p:extLst>
      <p:ext uri="{BB962C8B-B14F-4D97-AF65-F5344CB8AC3E}">
        <p14:creationId xmlns:p14="http://schemas.microsoft.com/office/powerpoint/2010/main" val="384526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11</a:t>
            </a:fld>
            <a:endParaRPr lang="en-US" dirty="0"/>
          </a:p>
        </p:txBody>
      </p:sp>
    </p:spTree>
    <p:extLst>
      <p:ext uri="{BB962C8B-B14F-4D97-AF65-F5344CB8AC3E}">
        <p14:creationId xmlns:p14="http://schemas.microsoft.com/office/powerpoint/2010/main" val="2707175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12</a:t>
            </a:fld>
            <a:endParaRPr lang="en-US" dirty="0"/>
          </a:p>
        </p:txBody>
      </p:sp>
    </p:spTree>
    <p:extLst>
      <p:ext uri="{BB962C8B-B14F-4D97-AF65-F5344CB8AC3E}">
        <p14:creationId xmlns:p14="http://schemas.microsoft.com/office/powerpoint/2010/main" val="3125962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13</a:t>
            </a:fld>
            <a:endParaRPr lang="en-US" dirty="0"/>
          </a:p>
        </p:txBody>
      </p:sp>
    </p:spTree>
    <p:extLst>
      <p:ext uri="{BB962C8B-B14F-4D97-AF65-F5344CB8AC3E}">
        <p14:creationId xmlns:p14="http://schemas.microsoft.com/office/powerpoint/2010/main" val="307681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14</a:t>
            </a:fld>
            <a:endParaRPr lang="en-US" dirty="0"/>
          </a:p>
        </p:txBody>
      </p:sp>
    </p:spTree>
    <p:extLst>
      <p:ext uri="{BB962C8B-B14F-4D97-AF65-F5344CB8AC3E}">
        <p14:creationId xmlns:p14="http://schemas.microsoft.com/office/powerpoint/2010/main" val="824175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17</a:t>
            </a:fld>
            <a:endParaRPr lang="en-US" dirty="0"/>
          </a:p>
        </p:txBody>
      </p:sp>
    </p:spTree>
    <p:extLst>
      <p:ext uri="{BB962C8B-B14F-4D97-AF65-F5344CB8AC3E}">
        <p14:creationId xmlns:p14="http://schemas.microsoft.com/office/powerpoint/2010/main" val="208055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6292C-EA94-6044-82C7-FFD20ECB733B}" type="slidenum">
              <a:rPr lang="en-US" smtClean="0"/>
              <a:t>18</a:t>
            </a:fld>
            <a:endParaRPr lang="en-US" dirty="0"/>
          </a:p>
        </p:txBody>
      </p:sp>
    </p:spTree>
    <p:extLst>
      <p:ext uri="{BB962C8B-B14F-4D97-AF65-F5344CB8AC3E}">
        <p14:creationId xmlns:p14="http://schemas.microsoft.com/office/powerpoint/2010/main" val="952946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19</a:t>
            </a:fld>
            <a:endParaRPr lang="en-US" dirty="0"/>
          </a:p>
        </p:txBody>
      </p:sp>
    </p:spTree>
    <p:extLst>
      <p:ext uri="{BB962C8B-B14F-4D97-AF65-F5344CB8AC3E}">
        <p14:creationId xmlns:p14="http://schemas.microsoft.com/office/powerpoint/2010/main" val="611504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22</a:t>
            </a:fld>
            <a:endParaRPr lang="en-US" dirty="0"/>
          </a:p>
        </p:txBody>
      </p:sp>
    </p:spTree>
    <p:extLst>
      <p:ext uri="{BB962C8B-B14F-4D97-AF65-F5344CB8AC3E}">
        <p14:creationId xmlns:p14="http://schemas.microsoft.com/office/powerpoint/2010/main" val="4026681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23</a:t>
            </a:fld>
            <a:endParaRPr lang="en-US" dirty="0"/>
          </a:p>
        </p:txBody>
      </p:sp>
    </p:spTree>
    <p:extLst>
      <p:ext uri="{BB962C8B-B14F-4D97-AF65-F5344CB8AC3E}">
        <p14:creationId xmlns:p14="http://schemas.microsoft.com/office/powerpoint/2010/main" val="1233941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6292C-EA94-6044-82C7-FFD20ECB733B}" type="slidenum">
              <a:rPr lang="en-US" smtClean="0"/>
              <a:t>24</a:t>
            </a:fld>
            <a:endParaRPr lang="en-US" dirty="0"/>
          </a:p>
        </p:txBody>
      </p:sp>
    </p:spTree>
    <p:extLst>
      <p:ext uri="{BB962C8B-B14F-4D97-AF65-F5344CB8AC3E}">
        <p14:creationId xmlns:p14="http://schemas.microsoft.com/office/powerpoint/2010/main" val="364916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3</a:t>
            </a:fld>
            <a:endParaRPr lang="en-US" dirty="0"/>
          </a:p>
        </p:txBody>
      </p:sp>
    </p:spTree>
    <p:extLst>
      <p:ext uri="{BB962C8B-B14F-4D97-AF65-F5344CB8AC3E}">
        <p14:creationId xmlns:p14="http://schemas.microsoft.com/office/powerpoint/2010/main" val="4121219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26</a:t>
            </a:fld>
            <a:endParaRPr lang="en-US" dirty="0"/>
          </a:p>
        </p:txBody>
      </p:sp>
    </p:spTree>
    <p:extLst>
      <p:ext uri="{BB962C8B-B14F-4D97-AF65-F5344CB8AC3E}">
        <p14:creationId xmlns:p14="http://schemas.microsoft.com/office/powerpoint/2010/main" val="284051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4</a:t>
            </a:fld>
            <a:endParaRPr lang="en-US" dirty="0"/>
          </a:p>
        </p:txBody>
      </p:sp>
    </p:spTree>
    <p:extLst>
      <p:ext uri="{BB962C8B-B14F-4D97-AF65-F5344CB8AC3E}">
        <p14:creationId xmlns:p14="http://schemas.microsoft.com/office/powerpoint/2010/main" val="75573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6292C-EA94-6044-82C7-FFD20ECB733B}" type="slidenum">
              <a:rPr lang="en-US" smtClean="0"/>
              <a:t>5</a:t>
            </a:fld>
            <a:endParaRPr lang="en-US" dirty="0"/>
          </a:p>
        </p:txBody>
      </p:sp>
    </p:spTree>
    <p:extLst>
      <p:ext uri="{BB962C8B-B14F-4D97-AF65-F5344CB8AC3E}">
        <p14:creationId xmlns:p14="http://schemas.microsoft.com/office/powerpoint/2010/main" val="147188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6</a:t>
            </a:fld>
            <a:endParaRPr lang="en-US" dirty="0"/>
          </a:p>
        </p:txBody>
      </p:sp>
    </p:spTree>
    <p:extLst>
      <p:ext uri="{BB962C8B-B14F-4D97-AF65-F5344CB8AC3E}">
        <p14:creationId xmlns:p14="http://schemas.microsoft.com/office/powerpoint/2010/main" val="381696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7</a:t>
            </a:fld>
            <a:endParaRPr lang="en-US" dirty="0"/>
          </a:p>
        </p:txBody>
      </p:sp>
    </p:spTree>
    <p:extLst>
      <p:ext uri="{BB962C8B-B14F-4D97-AF65-F5344CB8AC3E}">
        <p14:creationId xmlns:p14="http://schemas.microsoft.com/office/powerpoint/2010/main" val="57845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5"/>
          </p:nvPr>
        </p:nvSpPr>
        <p:spPr/>
        <p:txBody>
          <a:bodyPr/>
          <a:lstStyle/>
          <a:p>
            <a:fld id="{9B56292C-EA94-6044-82C7-FFD20ECB733B}" type="slidenum">
              <a:rPr lang="en-US" smtClean="0"/>
              <a:t>8</a:t>
            </a:fld>
            <a:endParaRPr lang="en-US" dirty="0"/>
          </a:p>
        </p:txBody>
      </p:sp>
    </p:spTree>
    <p:extLst>
      <p:ext uri="{BB962C8B-B14F-4D97-AF65-F5344CB8AC3E}">
        <p14:creationId xmlns:p14="http://schemas.microsoft.com/office/powerpoint/2010/main" val="57845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5"/>
          </p:nvPr>
        </p:nvSpPr>
        <p:spPr/>
        <p:txBody>
          <a:bodyPr/>
          <a:lstStyle/>
          <a:p>
            <a:fld id="{9B56292C-EA94-6044-82C7-FFD20ECB733B}" type="slidenum">
              <a:rPr lang="en-US" smtClean="0"/>
              <a:t>9</a:t>
            </a:fld>
            <a:endParaRPr lang="en-US" dirty="0"/>
          </a:p>
        </p:txBody>
      </p:sp>
    </p:spTree>
    <p:extLst>
      <p:ext uri="{BB962C8B-B14F-4D97-AF65-F5344CB8AC3E}">
        <p14:creationId xmlns:p14="http://schemas.microsoft.com/office/powerpoint/2010/main" val="57845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B56292C-EA94-6044-82C7-FFD20ECB733B}" type="slidenum">
              <a:rPr lang="en-US" smtClean="0"/>
              <a:t>10</a:t>
            </a:fld>
            <a:endParaRPr lang="en-US" dirty="0"/>
          </a:p>
        </p:txBody>
      </p:sp>
    </p:spTree>
    <p:extLst>
      <p:ext uri="{BB962C8B-B14F-4D97-AF65-F5344CB8AC3E}">
        <p14:creationId xmlns:p14="http://schemas.microsoft.com/office/powerpoint/2010/main" val="1222502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61CCE78-4F31-FA49-B45E-36C16FC26805}" type="datetimeFigureOut">
              <a:rPr lang="en-US" smtClean="0"/>
              <a:t>8/27/2019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E9E6C19-6A2C-A74E-83E6-EE2D1BCE3A4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1CCE78-4F31-FA49-B45E-36C16FC26805}" type="datetimeFigureOut">
              <a:rPr lang="en-US" smtClean="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9E6C19-6A2C-A74E-83E6-EE2D1BCE3A4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1CCE78-4F31-FA49-B45E-36C16FC26805}" type="datetimeFigureOut">
              <a:rPr lang="en-US" smtClean="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9E6C19-6A2C-A74E-83E6-EE2D1BCE3A4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1CCE78-4F31-FA49-B45E-36C16FC26805}" type="datetimeFigureOut">
              <a:rPr lang="en-US" smtClean="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9E6C19-6A2C-A74E-83E6-EE2D1BCE3A49}"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61CCE78-4F31-FA49-B45E-36C16FC26805}" type="datetimeFigureOut">
              <a:rPr lang="en-US" smtClean="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9E6C19-6A2C-A74E-83E6-EE2D1BCE3A49}" type="slidenum">
              <a:rPr lang="en-US" smtClean="0"/>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61CCE78-4F31-FA49-B45E-36C16FC26805}" type="datetimeFigureOut">
              <a:rPr lang="en-US" smtClean="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9E6C19-6A2C-A74E-83E6-EE2D1BCE3A49}"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61CCE78-4F31-FA49-B45E-36C16FC26805}" type="datetimeFigureOut">
              <a:rPr lang="en-US" smtClean="0"/>
              <a:t>8/27/2019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9E6C19-6A2C-A74E-83E6-EE2D1BCE3A4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1CCE78-4F31-FA49-B45E-36C16FC26805}" type="datetimeFigureOut">
              <a:rPr lang="en-US" smtClean="0"/>
              <a:t>8/27/2019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9E6C19-6A2C-A74E-83E6-EE2D1BCE3A49}"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CCE78-4F31-FA49-B45E-36C16FC26805}" type="datetimeFigureOut">
              <a:rPr lang="en-US" smtClean="0"/>
              <a:t>8/27/2019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9E6C19-6A2C-A74E-83E6-EE2D1BCE3A4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361CCE78-4F31-FA49-B45E-36C16FC26805}" type="datetimeFigureOut">
              <a:rPr lang="en-US" smtClean="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9E6C19-6A2C-A74E-83E6-EE2D1BCE3A4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61CCE78-4F31-FA49-B45E-36C16FC26805}" type="datetimeFigureOut">
              <a:rPr lang="en-US" smtClean="0"/>
              <a:t>8/27/2019</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E9E6C19-6A2C-A74E-83E6-EE2D1BCE3A49}" type="slidenum">
              <a:rPr lang="en-US" smtClean="0"/>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361CCE78-4F31-FA49-B45E-36C16FC26805}" type="datetimeFigureOut">
              <a:rPr lang="en-US" smtClean="0"/>
              <a:t>8/27/2019</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E9E6C19-6A2C-A74E-83E6-EE2D1BCE3A4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aitlin.Northey@uvm.edu" TargetMode="External"/><Relationship Id="rId2" Type="http://schemas.openxmlformats.org/officeDocument/2006/relationships/hyperlink" Target="mailto:sayers@thenicholsonfoundation.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D706BF-FE7C-014E-833A-86393F343571}"/>
              </a:ext>
            </a:extLst>
          </p:cNvPr>
          <p:cNvSpPr>
            <a:spLocks noGrp="1"/>
          </p:cNvSpPr>
          <p:nvPr>
            <p:ph type="ctrTitle"/>
          </p:nvPr>
        </p:nvSpPr>
        <p:spPr/>
        <p:txBody>
          <a:bodyPr>
            <a:normAutofit/>
          </a:bodyPr>
          <a:lstStyle/>
          <a:p>
            <a:r>
              <a:rPr lang="en-US" dirty="0"/>
              <a:t>Where’s the Challenge?:  Teaching through Play in PreK</a:t>
            </a:r>
            <a:r>
              <a:rPr lang="en-US" dirty="0">
                <a:effectLst/>
              </a:rPr>
              <a:t> </a:t>
            </a:r>
            <a:endParaRPr lang="en-US" dirty="0"/>
          </a:p>
        </p:txBody>
      </p:sp>
      <p:sp>
        <p:nvSpPr>
          <p:cNvPr id="4" name="Subtitle 3"/>
          <p:cNvSpPr>
            <a:spLocks noGrp="1"/>
          </p:cNvSpPr>
          <p:nvPr>
            <p:ph type="subTitle" idx="1"/>
          </p:nvPr>
        </p:nvSpPr>
        <p:spPr>
          <a:xfrm>
            <a:off x="914400" y="3611607"/>
            <a:ext cx="10363200" cy="1370296"/>
          </a:xfrm>
        </p:spPr>
        <p:txBody>
          <a:bodyPr>
            <a:normAutofit lnSpcReduction="10000"/>
          </a:bodyPr>
          <a:lstStyle/>
          <a:p>
            <a:r>
              <a:rPr lang="en-US" dirty="0" smtClean="0"/>
              <a:t>Texas Region 4</a:t>
            </a:r>
          </a:p>
          <a:p>
            <a:r>
              <a:rPr lang="en-US" i="1" dirty="0" smtClean="0"/>
              <a:t>Early Childhood Inclusion Conference </a:t>
            </a:r>
          </a:p>
          <a:p>
            <a:r>
              <a:rPr lang="en-US" dirty="0" smtClean="0"/>
              <a:t>July 17, 2019 </a:t>
            </a:r>
            <a:endParaRPr lang="en-US" dirty="0"/>
          </a:p>
        </p:txBody>
      </p:sp>
    </p:spTree>
    <p:extLst>
      <p:ext uri="{BB962C8B-B14F-4D97-AF65-F5344CB8AC3E}">
        <p14:creationId xmlns:p14="http://schemas.microsoft.com/office/powerpoint/2010/main" val="1778288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A08477C-B117-924E-ADAB-08EEF886E0BD}"/>
              </a:ext>
            </a:extLst>
          </p:cNvPr>
          <p:cNvSpPr>
            <a:spLocks noGrp="1"/>
          </p:cNvSpPr>
          <p:nvPr>
            <p:ph idx="1"/>
          </p:nvPr>
        </p:nvSpPr>
        <p:spPr>
          <a:xfrm>
            <a:off x="838200" y="1857709"/>
            <a:ext cx="10907110" cy="4351338"/>
          </a:xfrm>
        </p:spPr>
        <p:txBody>
          <a:bodyPr/>
          <a:lstStyle/>
          <a:p>
            <a:r>
              <a:rPr lang="en-US" sz="4000" dirty="0"/>
              <a:t>One participant is the facilitator for your table’s discussion</a:t>
            </a:r>
          </a:p>
          <a:p>
            <a:r>
              <a:rPr lang="en-US" sz="4000" dirty="0"/>
              <a:t>Please discuss: </a:t>
            </a:r>
          </a:p>
          <a:p>
            <a:pPr lvl="1"/>
            <a:r>
              <a:rPr lang="en-US" sz="4000" dirty="0"/>
              <a:t>Why is play important for your children?</a:t>
            </a:r>
          </a:p>
          <a:p>
            <a:endParaRPr lang="en-US" dirty="0">
              <a:solidFill>
                <a:srgbClr val="FF0000"/>
              </a:solidFill>
            </a:endParaRPr>
          </a:p>
          <a:p>
            <a:pPr marL="0" indent="0">
              <a:buNone/>
            </a:pPr>
            <a:endParaRPr lang="en-US" dirty="0">
              <a:solidFill>
                <a:srgbClr val="FF0000"/>
              </a:solidFill>
            </a:endParaRPr>
          </a:p>
        </p:txBody>
      </p:sp>
      <p:sp>
        <p:nvSpPr>
          <p:cNvPr id="2" name="Title 1">
            <a:extLst>
              <a:ext uri="{FF2B5EF4-FFF2-40B4-BE49-F238E27FC236}">
                <a16:creationId xmlns="" xmlns:a16="http://schemas.microsoft.com/office/drawing/2014/main" id="{AE0D7E03-59ED-4D49-9453-E3830856D9CF}"/>
              </a:ext>
            </a:extLst>
          </p:cNvPr>
          <p:cNvSpPr>
            <a:spLocks noGrp="1"/>
          </p:cNvSpPr>
          <p:nvPr>
            <p:ph type="title"/>
          </p:nvPr>
        </p:nvSpPr>
        <p:spPr/>
        <p:txBody>
          <a:bodyPr/>
          <a:lstStyle/>
          <a:p>
            <a:pPr algn="ctr"/>
            <a:r>
              <a:rPr lang="en-US" dirty="0"/>
              <a:t>Table Activity – Free Discussion </a:t>
            </a:r>
          </a:p>
        </p:txBody>
      </p:sp>
    </p:spTree>
    <p:extLst>
      <p:ext uri="{BB962C8B-B14F-4D97-AF65-F5344CB8AC3E}">
        <p14:creationId xmlns:p14="http://schemas.microsoft.com/office/powerpoint/2010/main" val="2727564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5CA20A3-DC65-A54B-9310-AC14FAC2E467}"/>
              </a:ext>
            </a:extLst>
          </p:cNvPr>
          <p:cNvSpPr>
            <a:spLocks noGrp="1"/>
          </p:cNvSpPr>
          <p:nvPr>
            <p:ph idx="1"/>
          </p:nvPr>
        </p:nvSpPr>
        <p:spPr/>
        <p:txBody>
          <a:bodyPr/>
          <a:lstStyle/>
          <a:p>
            <a:pPr marL="0" indent="0">
              <a:buNone/>
            </a:pPr>
            <a:r>
              <a:rPr lang="en-US" dirty="0"/>
              <a:t>Participants: </a:t>
            </a:r>
          </a:p>
          <a:p>
            <a:r>
              <a:rPr lang="en-US" dirty="0"/>
              <a:t>Describe what your facilitator did. </a:t>
            </a:r>
          </a:p>
          <a:p>
            <a:r>
              <a:rPr lang="en-US" dirty="0"/>
              <a:t>How did that help your process? </a:t>
            </a:r>
          </a:p>
          <a:p>
            <a:r>
              <a:rPr lang="en-US" dirty="0"/>
              <a:t>How could they have better supported your table’s work?</a:t>
            </a:r>
          </a:p>
          <a:p>
            <a:endParaRPr lang="en-US" dirty="0"/>
          </a:p>
          <a:p>
            <a:pPr marL="0" indent="0">
              <a:buNone/>
            </a:pPr>
            <a:r>
              <a:rPr lang="en-US" dirty="0"/>
              <a:t>Facilitators:</a:t>
            </a:r>
          </a:p>
          <a:p>
            <a:r>
              <a:rPr lang="en-US" dirty="0"/>
              <a:t>What made it hard for you in this role?  </a:t>
            </a:r>
          </a:p>
          <a:p>
            <a:endParaRPr lang="en-US" dirty="0"/>
          </a:p>
        </p:txBody>
      </p:sp>
      <p:sp>
        <p:nvSpPr>
          <p:cNvPr id="2" name="Title 1">
            <a:extLst>
              <a:ext uri="{FF2B5EF4-FFF2-40B4-BE49-F238E27FC236}">
                <a16:creationId xmlns="" xmlns:a16="http://schemas.microsoft.com/office/drawing/2014/main" id="{BC6B0313-2AE2-1641-956B-3F6A7CE1E04A}"/>
              </a:ext>
            </a:extLst>
          </p:cNvPr>
          <p:cNvSpPr>
            <a:spLocks noGrp="1"/>
          </p:cNvSpPr>
          <p:nvPr>
            <p:ph type="title"/>
          </p:nvPr>
        </p:nvSpPr>
        <p:spPr/>
        <p:txBody>
          <a:bodyPr/>
          <a:lstStyle/>
          <a:p>
            <a:pPr algn="ctr"/>
            <a:r>
              <a:rPr lang="en-US" dirty="0"/>
              <a:t>Large Group Discussion</a:t>
            </a:r>
          </a:p>
        </p:txBody>
      </p:sp>
    </p:spTree>
    <p:extLst>
      <p:ext uri="{BB962C8B-B14F-4D97-AF65-F5344CB8AC3E}">
        <p14:creationId xmlns:p14="http://schemas.microsoft.com/office/powerpoint/2010/main" val="319042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8B3CE7-9724-834F-900B-A4BACE51247D}"/>
              </a:ext>
            </a:extLst>
          </p:cNvPr>
          <p:cNvSpPr>
            <a:spLocks noGrp="1"/>
          </p:cNvSpPr>
          <p:nvPr>
            <p:ph type="title"/>
          </p:nvPr>
        </p:nvSpPr>
        <p:spPr>
          <a:xfrm>
            <a:off x="293298" y="365125"/>
            <a:ext cx="11898702" cy="1325563"/>
          </a:xfrm>
        </p:spPr>
        <p:txBody>
          <a:bodyPr/>
          <a:lstStyle/>
          <a:p>
            <a:pPr algn="ctr"/>
            <a:r>
              <a:rPr lang="en-US" dirty="0"/>
              <a:t>Understanding and Supporting Children’s Play</a:t>
            </a:r>
          </a:p>
        </p:txBody>
      </p:sp>
      <p:pic>
        <p:nvPicPr>
          <p:cNvPr id="4" name="Picture 3">
            <a:extLst>
              <a:ext uri="{FF2B5EF4-FFF2-40B4-BE49-F238E27FC236}">
                <a16:creationId xmlns="" xmlns:a16="http://schemas.microsoft.com/office/drawing/2014/main" id="{293EB603-7A38-4140-AC3F-3B4F4487E287}"/>
              </a:ext>
            </a:extLst>
          </p:cNvPr>
          <p:cNvPicPr>
            <a:picLocks noChangeAspect="1"/>
          </p:cNvPicPr>
          <p:nvPr/>
        </p:nvPicPr>
        <p:blipFill>
          <a:blip r:embed="rId3"/>
          <a:stretch>
            <a:fillRect/>
          </a:stretch>
        </p:blipFill>
        <p:spPr>
          <a:xfrm>
            <a:off x="2740152" y="1690688"/>
            <a:ext cx="6711696" cy="4623613"/>
          </a:xfrm>
          <a:prstGeom prst="rect">
            <a:avLst/>
          </a:prstGeom>
        </p:spPr>
      </p:pic>
    </p:spTree>
    <p:extLst>
      <p:ext uri="{BB962C8B-B14F-4D97-AF65-F5344CB8AC3E}">
        <p14:creationId xmlns:p14="http://schemas.microsoft.com/office/powerpoint/2010/main" val="1558962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A1088173-AC59-984E-AB19-BF2672DD3254}"/>
              </a:ext>
            </a:extLst>
          </p:cNvPr>
          <p:cNvPicPr>
            <a:picLocks noGrp="1" noChangeAspect="1"/>
          </p:cNvPicPr>
          <p:nvPr>
            <p:ph idx="1"/>
          </p:nvPr>
        </p:nvPicPr>
        <p:blipFill>
          <a:blip r:embed="rId3"/>
          <a:stretch>
            <a:fillRect/>
          </a:stretch>
        </p:blipFill>
        <p:spPr>
          <a:xfrm>
            <a:off x="838200" y="1796873"/>
            <a:ext cx="4734464" cy="3314125"/>
          </a:xfrm>
        </p:spPr>
      </p:pic>
      <p:sp>
        <p:nvSpPr>
          <p:cNvPr id="2" name="Title 1">
            <a:extLst>
              <a:ext uri="{FF2B5EF4-FFF2-40B4-BE49-F238E27FC236}">
                <a16:creationId xmlns="" xmlns:a16="http://schemas.microsoft.com/office/drawing/2014/main" id="{552F4994-B616-7349-BEA6-B582BEFE49F5}"/>
              </a:ext>
            </a:extLst>
          </p:cNvPr>
          <p:cNvSpPr>
            <a:spLocks noGrp="1"/>
          </p:cNvSpPr>
          <p:nvPr>
            <p:ph type="title"/>
          </p:nvPr>
        </p:nvSpPr>
        <p:spPr>
          <a:xfrm>
            <a:off x="622539" y="797615"/>
            <a:ext cx="5165785" cy="790815"/>
          </a:xfrm>
        </p:spPr>
        <p:txBody>
          <a:bodyPr>
            <a:normAutofit fontScale="90000"/>
          </a:bodyPr>
          <a:lstStyle/>
          <a:p>
            <a:pPr algn="ctr"/>
            <a:r>
              <a:rPr lang="en-US" dirty="0"/>
              <a:t>Teacher as observer</a:t>
            </a:r>
          </a:p>
        </p:txBody>
      </p:sp>
      <p:sp>
        <p:nvSpPr>
          <p:cNvPr id="4" name="Content Placeholder 2">
            <a:extLst>
              <a:ext uri="{FF2B5EF4-FFF2-40B4-BE49-F238E27FC236}">
                <a16:creationId xmlns="" xmlns:a16="http://schemas.microsoft.com/office/drawing/2014/main" id="{E7432E1A-1324-FB46-8E76-1B7D09706F25}"/>
              </a:ext>
            </a:extLst>
          </p:cNvPr>
          <p:cNvSpPr txBox="1">
            <a:spLocks/>
          </p:cNvSpPr>
          <p:nvPr/>
        </p:nvSpPr>
        <p:spPr>
          <a:xfrm>
            <a:off x="1058917" y="5475394"/>
            <a:ext cx="10515600" cy="41415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Jones, E. &amp; Reynolds, G. (2011). </a:t>
            </a:r>
            <a:r>
              <a:rPr lang="en-US" sz="1400" i="1" dirty="0"/>
              <a:t>The play’s the thing: Teachers’ roles in children’s play (2</a:t>
            </a:r>
            <a:r>
              <a:rPr lang="en-US" sz="1400" i="1" baseline="30000" dirty="0"/>
              <a:t>nd</a:t>
            </a:r>
            <a:r>
              <a:rPr lang="en-US" sz="1400" i="1" dirty="0"/>
              <a:t> ed.). </a:t>
            </a:r>
            <a:r>
              <a:rPr lang="en-US" sz="1400" dirty="0"/>
              <a:t>New York: Teachers College Press</a:t>
            </a:r>
            <a:r>
              <a:rPr lang="en-US" sz="1400" i="1" dirty="0"/>
              <a:t> </a:t>
            </a:r>
            <a:endParaRPr lang="en-US" sz="1400" dirty="0"/>
          </a:p>
        </p:txBody>
      </p:sp>
      <p:sp>
        <p:nvSpPr>
          <p:cNvPr id="5" name="Title 1">
            <a:extLst>
              <a:ext uri="{FF2B5EF4-FFF2-40B4-BE49-F238E27FC236}">
                <a16:creationId xmlns="" xmlns:a16="http://schemas.microsoft.com/office/drawing/2014/main" id="{A3434159-7EA3-0640-9530-7FAA2C94AD4D}"/>
              </a:ext>
            </a:extLst>
          </p:cNvPr>
          <p:cNvSpPr txBox="1">
            <a:spLocks/>
          </p:cNvSpPr>
          <p:nvPr/>
        </p:nvSpPr>
        <p:spPr>
          <a:xfrm>
            <a:off x="6188015" y="797614"/>
            <a:ext cx="5165785" cy="7908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Teacher as doer</a:t>
            </a:r>
          </a:p>
        </p:txBody>
      </p:sp>
      <p:pic>
        <p:nvPicPr>
          <p:cNvPr id="9" name="Picture 8">
            <a:extLst>
              <a:ext uri="{FF2B5EF4-FFF2-40B4-BE49-F238E27FC236}">
                <a16:creationId xmlns="" xmlns:a16="http://schemas.microsoft.com/office/drawing/2014/main" id="{1E6C11AB-582A-BA4D-9287-25ED3D1DA2B5}"/>
              </a:ext>
            </a:extLst>
          </p:cNvPr>
          <p:cNvPicPr>
            <a:picLocks noChangeAspect="1"/>
          </p:cNvPicPr>
          <p:nvPr/>
        </p:nvPicPr>
        <p:blipFill rotWithShape="1">
          <a:blip r:embed="rId4"/>
          <a:srcRect l="10150" r="14848" b="3166"/>
          <a:stretch/>
        </p:blipFill>
        <p:spPr>
          <a:xfrm>
            <a:off x="6441662" y="1796872"/>
            <a:ext cx="4912138" cy="3314125"/>
          </a:xfrm>
          <a:prstGeom prst="rect">
            <a:avLst/>
          </a:prstGeom>
        </p:spPr>
      </p:pic>
    </p:spTree>
    <p:extLst>
      <p:ext uri="{BB962C8B-B14F-4D97-AF65-F5344CB8AC3E}">
        <p14:creationId xmlns:p14="http://schemas.microsoft.com/office/powerpoint/2010/main" val="180091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ABFA6DE-9A1F-0847-8989-FFAFC234F3DD}"/>
              </a:ext>
            </a:extLst>
          </p:cNvPr>
          <p:cNvSpPr>
            <a:spLocks noGrp="1"/>
          </p:cNvSpPr>
          <p:nvPr>
            <p:ph idx="1"/>
          </p:nvPr>
        </p:nvSpPr>
        <p:spPr/>
        <p:txBody>
          <a:bodyPr/>
          <a:lstStyle/>
          <a:p>
            <a:r>
              <a:rPr lang="en-US" dirty="0"/>
              <a:t>Stage Manager</a:t>
            </a:r>
          </a:p>
          <a:p>
            <a:r>
              <a:rPr lang="en-US" dirty="0"/>
              <a:t>Mediator</a:t>
            </a:r>
          </a:p>
          <a:p>
            <a:r>
              <a:rPr lang="en-US" dirty="0"/>
              <a:t>Player</a:t>
            </a:r>
          </a:p>
          <a:p>
            <a:r>
              <a:rPr lang="en-US" dirty="0"/>
              <a:t>Scribe</a:t>
            </a:r>
          </a:p>
          <a:p>
            <a:r>
              <a:rPr lang="en-US" dirty="0"/>
              <a:t>Assessor and Communicator</a:t>
            </a:r>
          </a:p>
          <a:p>
            <a:r>
              <a:rPr lang="en-US" dirty="0"/>
              <a:t>Planner</a:t>
            </a:r>
          </a:p>
        </p:txBody>
      </p:sp>
      <p:sp>
        <p:nvSpPr>
          <p:cNvPr id="2" name="Title 1">
            <a:extLst>
              <a:ext uri="{FF2B5EF4-FFF2-40B4-BE49-F238E27FC236}">
                <a16:creationId xmlns="" xmlns:a16="http://schemas.microsoft.com/office/drawing/2014/main" id="{0549907D-3910-594A-8B15-7F09CCBF2581}"/>
              </a:ext>
            </a:extLst>
          </p:cNvPr>
          <p:cNvSpPr>
            <a:spLocks noGrp="1"/>
          </p:cNvSpPr>
          <p:nvPr>
            <p:ph type="title"/>
          </p:nvPr>
        </p:nvSpPr>
        <p:spPr/>
        <p:txBody>
          <a:bodyPr/>
          <a:lstStyle/>
          <a:p>
            <a:pPr algn="ctr"/>
            <a:r>
              <a:rPr lang="en-US" dirty="0"/>
              <a:t>Teachers’ Roles during Children’s Play</a:t>
            </a:r>
          </a:p>
        </p:txBody>
      </p:sp>
      <p:sp>
        <p:nvSpPr>
          <p:cNvPr id="4" name="Content Placeholder 2">
            <a:extLst>
              <a:ext uri="{FF2B5EF4-FFF2-40B4-BE49-F238E27FC236}">
                <a16:creationId xmlns="" xmlns:a16="http://schemas.microsoft.com/office/drawing/2014/main" id="{48822F49-B83E-9C4B-84E5-11A9235F94AD}"/>
              </a:ext>
            </a:extLst>
          </p:cNvPr>
          <p:cNvSpPr txBox="1">
            <a:spLocks/>
          </p:cNvSpPr>
          <p:nvPr/>
        </p:nvSpPr>
        <p:spPr>
          <a:xfrm>
            <a:off x="838200" y="5412331"/>
            <a:ext cx="10515600" cy="41415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Jones, E. &amp; Reynolds, G. (2011). </a:t>
            </a:r>
            <a:r>
              <a:rPr lang="en-US" sz="1400" i="1" dirty="0"/>
              <a:t>The play’s the thing: Teachers’ roles in children’s play (2</a:t>
            </a:r>
            <a:r>
              <a:rPr lang="en-US" sz="1400" i="1" baseline="30000" dirty="0"/>
              <a:t>nd</a:t>
            </a:r>
            <a:r>
              <a:rPr lang="en-US" sz="1400" i="1" dirty="0"/>
              <a:t> ed.). </a:t>
            </a:r>
            <a:r>
              <a:rPr lang="en-US" sz="1400" dirty="0"/>
              <a:t>New York: Teachers College Press</a:t>
            </a:r>
            <a:r>
              <a:rPr lang="en-US" sz="1400" i="1" dirty="0"/>
              <a:t> </a:t>
            </a:r>
            <a:endParaRPr lang="en-US" sz="1400" dirty="0"/>
          </a:p>
        </p:txBody>
      </p:sp>
    </p:spTree>
    <p:extLst>
      <p:ext uri="{BB962C8B-B14F-4D97-AF65-F5344CB8AC3E}">
        <p14:creationId xmlns:p14="http://schemas.microsoft.com/office/powerpoint/2010/main" val="3182573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1963055-E397-0644-985B-0FD922742FBD}"/>
              </a:ext>
            </a:extLst>
          </p:cNvPr>
          <p:cNvSpPr>
            <a:spLocks noGrp="1"/>
          </p:cNvSpPr>
          <p:nvPr>
            <p:ph idx="1"/>
          </p:nvPr>
        </p:nvSpPr>
        <p:spPr/>
        <p:txBody>
          <a:bodyPr/>
          <a:lstStyle/>
          <a:p>
            <a:pPr marL="0" indent="0">
              <a:buNone/>
            </a:pPr>
            <a:r>
              <a:rPr lang="en-US" dirty="0"/>
              <a:t>Review Handout: </a:t>
            </a:r>
            <a:r>
              <a:rPr lang="en-US" i="1" dirty="0"/>
              <a:t>Engaging in Children’s Play</a:t>
            </a:r>
          </a:p>
          <a:p>
            <a:pPr marL="0" indent="0">
              <a:buNone/>
            </a:pPr>
            <a:r>
              <a:rPr lang="en-US" dirty="0"/>
              <a:t>Share and discuss: </a:t>
            </a:r>
          </a:p>
          <a:p>
            <a:r>
              <a:rPr lang="en-US" sz="2800" dirty="0"/>
              <a:t>Revisit the play memory you shared earlier and identify the role of the teacher (you) in the interaction. </a:t>
            </a:r>
          </a:p>
          <a:p>
            <a:r>
              <a:rPr lang="en-US" sz="2800" dirty="0"/>
              <a:t>When or how will you challenge yourself to take on these different roles? </a:t>
            </a:r>
          </a:p>
          <a:p>
            <a:endParaRPr lang="en-US" sz="2800" dirty="0"/>
          </a:p>
          <a:p>
            <a:endParaRPr lang="en-US" dirty="0"/>
          </a:p>
          <a:p>
            <a:pPr marL="0" indent="0">
              <a:buNone/>
            </a:pPr>
            <a:endParaRPr lang="en-US" dirty="0"/>
          </a:p>
        </p:txBody>
      </p:sp>
      <p:sp>
        <p:nvSpPr>
          <p:cNvPr id="2" name="Title 1">
            <a:extLst>
              <a:ext uri="{FF2B5EF4-FFF2-40B4-BE49-F238E27FC236}">
                <a16:creationId xmlns="" xmlns:a16="http://schemas.microsoft.com/office/drawing/2014/main" id="{AABB2A4F-C6A9-5942-8EFD-3B05F8FA4E63}"/>
              </a:ext>
            </a:extLst>
          </p:cNvPr>
          <p:cNvSpPr>
            <a:spLocks noGrp="1"/>
          </p:cNvSpPr>
          <p:nvPr>
            <p:ph type="title"/>
          </p:nvPr>
        </p:nvSpPr>
        <p:spPr/>
        <p:txBody>
          <a:bodyPr/>
          <a:lstStyle/>
          <a:p>
            <a:pPr algn="ctr"/>
            <a:r>
              <a:rPr lang="en-US" dirty="0"/>
              <a:t>Table Discussion</a:t>
            </a:r>
          </a:p>
        </p:txBody>
      </p:sp>
    </p:spTree>
    <p:extLst>
      <p:ext uri="{BB962C8B-B14F-4D97-AF65-F5344CB8AC3E}">
        <p14:creationId xmlns:p14="http://schemas.microsoft.com/office/powerpoint/2010/main" val="2371817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28601"/>
            <a:ext cx="10363200" cy="3353762"/>
          </a:xfrm>
        </p:spPr>
        <p:txBody>
          <a:bodyPr>
            <a:normAutofit/>
          </a:bodyPr>
          <a:lstStyle/>
          <a:p>
            <a:r>
              <a:rPr lang="en-US" dirty="0"/>
              <a:t>It’s time to stop the false dichotomy between “play” and “education” </a:t>
            </a:r>
          </a:p>
        </p:txBody>
      </p:sp>
      <p:sp>
        <p:nvSpPr>
          <p:cNvPr id="5" name="Subtitle 4"/>
          <p:cNvSpPr>
            <a:spLocks noGrp="1"/>
          </p:cNvSpPr>
          <p:nvPr>
            <p:ph type="subTitle" idx="1"/>
          </p:nvPr>
        </p:nvSpPr>
        <p:spPr/>
        <p:txBody>
          <a:bodyPr/>
          <a:lstStyle/>
          <a:p>
            <a:r>
              <a:rPr lang="en-US" i="1" dirty="0"/>
              <a:t>A Mandate for Playful Learning in Preschool</a:t>
            </a:r>
          </a:p>
          <a:p>
            <a:r>
              <a:rPr lang="en-US" dirty="0"/>
              <a:t>Hirsh-</a:t>
            </a:r>
            <a:r>
              <a:rPr lang="en-US" dirty="0" err="1"/>
              <a:t>Pasek</a:t>
            </a:r>
            <a:r>
              <a:rPr lang="en-US" dirty="0"/>
              <a:t>, </a:t>
            </a:r>
            <a:r>
              <a:rPr lang="en-US" dirty="0" err="1"/>
              <a:t>Golinkoff</a:t>
            </a:r>
            <a:r>
              <a:rPr lang="en-US" dirty="0"/>
              <a:t>, </a:t>
            </a:r>
            <a:r>
              <a:rPr lang="en-US" dirty="0" err="1"/>
              <a:t>Berk</a:t>
            </a:r>
            <a:r>
              <a:rPr lang="en-US" dirty="0"/>
              <a:t>, &amp; Singer </a:t>
            </a:r>
          </a:p>
        </p:txBody>
      </p:sp>
    </p:spTree>
    <p:extLst>
      <p:ext uri="{BB962C8B-B14F-4D97-AF65-F5344CB8AC3E}">
        <p14:creationId xmlns:p14="http://schemas.microsoft.com/office/powerpoint/2010/main" val="2030232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3B2488E-DE08-4B4B-A16C-F4BA557A2F73}"/>
              </a:ext>
            </a:extLst>
          </p:cNvPr>
          <p:cNvSpPr>
            <a:spLocks noGrp="1"/>
          </p:cNvSpPr>
          <p:nvPr>
            <p:ph idx="1"/>
          </p:nvPr>
        </p:nvSpPr>
        <p:spPr/>
        <p:txBody>
          <a:bodyPr/>
          <a:lstStyle/>
          <a:p>
            <a:r>
              <a:rPr lang="en-US" dirty="0"/>
              <a:t>Barriers to teaching through play and implementing DAP: </a:t>
            </a:r>
          </a:p>
          <a:p>
            <a:pPr lvl="1"/>
            <a:r>
              <a:rPr lang="en-US" dirty="0"/>
              <a:t>All children are at different levels </a:t>
            </a:r>
          </a:p>
          <a:p>
            <a:pPr lvl="1"/>
            <a:r>
              <a:rPr lang="en-US" dirty="0"/>
              <a:t>I’m not sure what my role is</a:t>
            </a:r>
          </a:p>
          <a:p>
            <a:pPr lvl="1"/>
            <a:r>
              <a:rPr lang="en-US" b="1" dirty="0"/>
              <a:t>I have to hit the standards</a:t>
            </a:r>
          </a:p>
          <a:p>
            <a:pPr lvl="1"/>
            <a:endParaRPr lang="en-US" dirty="0"/>
          </a:p>
          <a:p>
            <a:pPr lvl="1"/>
            <a:endParaRPr lang="en-US" dirty="0"/>
          </a:p>
        </p:txBody>
      </p:sp>
      <p:sp>
        <p:nvSpPr>
          <p:cNvPr id="2" name="Title 1">
            <a:extLst>
              <a:ext uri="{FF2B5EF4-FFF2-40B4-BE49-F238E27FC236}">
                <a16:creationId xmlns="" xmlns:a16="http://schemas.microsoft.com/office/drawing/2014/main" id="{EBC6501F-8FF4-564D-B043-8C93CE744034}"/>
              </a:ext>
            </a:extLst>
          </p:cNvPr>
          <p:cNvSpPr>
            <a:spLocks noGrp="1"/>
          </p:cNvSpPr>
          <p:nvPr>
            <p:ph type="title"/>
          </p:nvPr>
        </p:nvSpPr>
        <p:spPr/>
        <p:txBody>
          <a:bodyPr/>
          <a:lstStyle/>
          <a:p>
            <a:pPr algn="ctr"/>
            <a:r>
              <a:rPr lang="en-US" dirty="0"/>
              <a:t>Connecting Play and Learning</a:t>
            </a:r>
          </a:p>
        </p:txBody>
      </p:sp>
    </p:spTree>
    <p:extLst>
      <p:ext uri="{BB962C8B-B14F-4D97-AF65-F5344CB8AC3E}">
        <p14:creationId xmlns:p14="http://schemas.microsoft.com/office/powerpoint/2010/main" val="607265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dirty="0"/>
          </a:p>
        </p:txBody>
      </p:sp>
      <p:sp>
        <p:nvSpPr>
          <p:cNvPr id="3" name="Title 2"/>
          <p:cNvSpPr>
            <a:spLocks noGrp="1"/>
          </p:cNvSpPr>
          <p:nvPr>
            <p:ph type="title"/>
          </p:nvPr>
        </p:nvSpPr>
        <p:spPr/>
        <p:txBody>
          <a:bodyPr/>
          <a:lstStyle/>
          <a:p>
            <a:r>
              <a:rPr lang="en-US" dirty="0"/>
              <a:t>Learning in Spontaneous Play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483" y="1751205"/>
            <a:ext cx="4481512" cy="42560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598706"/>
            <a:ext cx="2987675" cy="5651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653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D787C11-B3C5-C043-B147-A19567592583}"/>
              </a:ext>
            </a:extLst>
          </p:cNvPr>
          <p:cNvSpPr>
            <a:spLocks noGrp="1"/>
          </p:cNvSpPr>
          <p:nvPr>
            <p:ph idx="1"/>
          </p:nvPr>
        </p:nvSpPr>
        <p:spPr/>
        <p:txBody>
          <a:bodyPr/>
          <a:lstStyle/>
          <a:p>
            <a:r>
              <a:rPr lang="en-US" dirty="0"/>
              <a:t>Share a time when you saw learning happen in children’s play.</a:t>
            </a:r>
          </a:p>
          <a:p>
            <a:r>
              <a:rPr lang="en-US" dirty="0"/>
              <a:t>Describe your role in the play.  </a:t>
            </a:r>
          </a:p>
          <a:p>
            <a:r>
              <a:rPr lang="en-US" dirty="0"/>
              <a:t>Now that you can reflect on that experience, describe what could have been a good next step if you were going to push that learning moment further?</a:t>
            </a:r>
          </a:p>
        </p:txBody>
      </p:sp>
      <p:sp>
        <p:nvSpPr>
          <p:cNvPr id="2" name="Title 1">
            <a:extLst>
              <a:ext uri="{FF2B5EF4-FFF2-40B4-BE49-F238E27FC236}">
                <a16:creationId xmlns="" xmlns:a16="http://schemas.microsoft.com/office/drawing/2014/main" id="{E4986535-9B12-C645-82B9-8FB9B2DD1CB8}"/>
              </a:ext>
            </a:extLst>
          </p:cNvPr>
          <p:cNvSpPr>
            <a:spLocks noGrp="1"/>
          </p:cNvSpPr>
          <p:nvPr>
            <p:ph type="title"/>
          </p:nvPr>
        </p:nvSpPr>
        <p:spPr/>
        <p:txBody>
          <a:bodyPr/>
          <a:lstStyle/>
          <a:p>
            <a:pPr algn="ctr"/>
            <a:r>
              <a:rPr lang="en-US" dirty="0"/>
              <a:t>Turn and Talk</a:t>
            </a:r>
          </a:p>
        </p:txBody>
      </p:sp>
    </p:spTree>
    <p:extLst>
      <p:ext uri="{BB962C8B-B14F-4D97-AF65-F5344CB8AC3E}">
        <p14:creationId xmlns:p14="http://schemas.microsoft.com/office/powerpoint/2010/main" val="438167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Shannon Ayers, PhD</a:t>
            </a:r>
          </a:p>
          <a:p>
            <a:r>
              <a:rPr lang="en-US" dirty="0"/>
              <a:t>Senior Program Officer </a:t>
            </a:r>
          </a:p>
          <a:p>
            <a:r>
              <a:rPr lang="en-US" dirty="0"/>
              <a:t>The Nicholson Foundation </a:t>
            </a:r>
          </a:p>
          <a:p>
            <a:pPr lvl="1"/>
            <a:r>
              <a:rPr lang="en-US" dirty="0">
                <a:hlinkClick r:id="rId2"/>
              </a:rPr>
              <a:t>sayers@thenicholsonfoundation.org</a:t>
            </a:r>
            <a:endParaRPr lang="en-US" dirty="0"/>
          </a:p>
          <a:p>
            <a:pPr lvl="1"/>
            <a:endParaRPr lang="en-US" dirty="0"/>
          </a:p>
          <a:p>
            <a:r>
              <a:rPr lang="en-US" dirty="0"/>
              <a:t>Kaitlin </a:t>
            </a:r>
            <a:r>
              <a:rPr lang="en-US" dirty="0" err="1"/>
              <a:t>Northey</a:t>
            </a:r>
            <a:r>
              <a:rPr lang="en-US" dirty="0"/>
              <a:t>, PhD</a:t>
            </a:r>
          </a:p>
          <a:p>
            <a:r>
              <a:rPr lang="en-US" dirty="0"/>
              <a:t>Assistant Professor, Department of Education</a:t>
            </a:r>
          </a:p>
          <a:p>
            <a:r>
              <a:rPr lang="en-US" dirty="0"/>
              <a:t>University of Vermont</a:t>
            </a:r>
          </a:p>
          <a:p>
            <a:pPr lvl="1"/>
            <a:r>
              <a:rPr lang="en-US" dirty="0">
                <a:hlinkClick r:id="rId3"/>
              </a:rPr>
              <a:t>Kaitlin.Northey@uvm.edu</a:t>
            </a:r>
            <a:r>
              <a:rPr lang="en-US" dirty="0"/>
              <a:t> </a:t>
            </a:r>
          </a:p>
        </p:txBody>
      </p:sp>
      <p:sp>
        <p:nvSpPr>
          <p:cNvPr id="3" name="Title 2"/>
          <p:cNvSpPr>
            <a:spLocks noGrp="1"/>
          </p:cNvSpPr>
          <p:nvPr>
            <p:ph type="title"/>
          </p:nvPr>
        </p:nvSpPr>
        <p:spPr/>
        <p:txBody>
          <a:bodyPr/>
          <a:lstStyle/>
          <a:p>
            <a:r>
              <a:rPr lang="en-US" dirty="0"/>
              <a:t>Introductions </a:t>
            </a:r>
          </a:p>
        </p:txBody>
      </p:sp>
    </p:spTree>
    <p:extLst>
      <p:ext uri="{BB962C8B-B14F-4D97-AF65-F5344CB8AC3E}">
        <p14:creationId xmlns:p14="http://schemas.microsoft.com/office/powerpoint/2010/main" val="837321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0DF6B68-1166-904E-AD54-99361FD23903}"/>
              </a:ext>
            </a:extLst>
          </p:cNvPr>
          <p:cNvSpPr>
            <a:spLocks noGrp="1"/>
          </p:cNvSpPr>
          <p:nvPr>
            <p:ph idx="1"/>
          </p:nvPr>
        </p:nvSpPr>
        <p:spPr/>
        <p:txBody>
          <a:bodyPr/>
          <a:lstStyle/>
          <a:p>
            <a:pPr marL="0" indent="0">
              <a:buNone/>
            </a:pPr>
            <a:r>
              <a:rPr lang="en-US" dirty="0"/>
              <a:t>Seizing and creating teachable moments requires that teachers:</a:t>
            </a:r>
          </a:p>
          <a:p>
            <a:r>
              <a:rPr lang="en-US" dirty="0"/>
              <a:t>know the standards</a:t>
            </a:r>
          </a:p>
          <a:p>
            <a:r>
              <a:rPr lang="en-US" dirty="0"/>
              <a:t>know their learning goals</a:t>
            </a:r>
          </a:p>
          <a:p>
            <a:r>
              <a:rPr lang="en-US" dirty="0"/>
              <a:t>know their children </a:t>
            </a:r>
          </a:p>
          <a:p>
            <a:pPr marL="0" indent="0">
              <a:buNone/>
            </a:pPr>
            <a:endParaRPr lang="en-US" dirty="0"/>
          </a:p>
          <a:p>
            <a:pPr marL="0" indent="0">
              <a:buNone/>
            </a:pPr>
            <a:r>
              <a:rPr lang="en-US" dirty="0"/>
              <a:t>The goal is to create opportunities for learning that are challenging for each child and ALL children.</a:t>
            </a:r>
          </a:p>
          <a:p>
            <a:endParaRPr lang="en-US" dirty="0"/>
          </a:p>
        </p:txBody>
      </p:sp>
      <p:sp>
        <p:nvSpPr>
          <p:cNvPr id="2" name="Title 1">
            <a:extLst>
              <a:ext uri="{FF2B5EF4-FFF2-40B4-BE49-F238E27FC236}">
                <a16:creationId xmlns="" xmlns:a16="http://schemas.microsoft.com/office/drawing/2014/main" id="{FCE1E423-8C15-AE41-AF07-6ECCEE1B473B}"/>
              </a:ext>
            </a:extLst>
          </p:cNvPr>
          <p:cNvSpPr>
            <a:spLocks noGrp="1"/>
          </p:cNvSpPr>
          <p:nvPr>
            <p:ph type="title"/>
          </p:nvPr>
        </p:nvSpPr>
        <p:spPr/>
        <p:txBody>
          <a:bodyPr/>
          <a:lstStyle/>
          <a:p>
            <a:pPr algn="ctr"/>
            <a:r>
              <a:rPr lang="en-US" dirty="0"/>
              <a:t>Preparation for Teaching through Play</a:t>
            </a:r>
          </a:p>
        </p:txBody>
      </p:sp>
    </p:spTree>
    <p:extLst>
      <p:ext uri="{BB962C8B-B14F-4D97-AF65-F5344CB8AC3E}">
        <p14:creationId xmlns:p14="http://schemas.microsoft.com/office/powerpoint/2010/main" val="1198270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Core considerations in developmentally appropriate practice</a:t>
            </a:r>
          </a:p>
          <a:p>
            <a:pPr lvl="1"/>
            <a:r>
              <a:rPr lang="en-US" dirty="0"/>
              <a:t>What is known about the processes of </a:t>
            </a:r>
            <a:r>
              <a:rPr lang="en-US" b="1" dirty="0"/>
              <a:t>child development and learning </a:t>
            </a:r>
            <a:r>
              <a:rPr lang="en-US" dirty="0"/>
              <a:t>in general, including how these processes occur within specific social, cultural, and historical </a:t>
            </a:r>
            <a:r>
              <a:rPr lang="en-US" dirty="0" smtClean="0"/>
              <a:t>contexts.</a:t>
            </a:r>
            <a:endParaRPr lang="en-US" dirty="0"/>
          </a:p>
          <a:p>
            <a:pPr lvl="1"/>
            <a:r>
              <a:rPr lang="en-US" dirty="0"/>
              <a:t>What is known about each </a:t>
            </a:r>
            <a:r>
              <a:rPr lang="en-US" b="1" dirty="0"/>
              <a:t>child as an individual</a:t>
            </a:r>
            <a:r>
              <a:rPr lang="en-US" dirty="0"/>
              <a:t>—specific information about each child, within the context of their family and community, which has implications for how best to be support their development and learning. </a:t>
            </a:r>
          </a:p>
          <a:p>
            <a:pPr lvl="1"/>
            <a:r>
              <a:rPr lang="en-US" dirty="0"/>
              <a:t>What is known about the </a:t>
            </a:r>
            <a:r>
              <a:rPr lang="en-US" b="1" dirty="0"/>
              <a:t>social and cultural contexts </a:t>
            </a:r>
            <a:r>
              <a:rPr lang="en-US" dirty="0"/>
              <a:t>affecting the delivery of early childhood education and care. </a:t>
            </a:r>
          </a:p>
          <a:p>
            <a:pPr marL="393192" lvl="1" indent="0">
              <a:buNone/>
            </a:pPr>
            <a:endParaRPr lang="en-US" dirty="0"/>
          </a:p>
          <a:p>
            <a:pPr marL="393192" lvl="1" indent="0">
              <a:buNone/>
            </a:pPr>
            <a:r>
              <a:rPr lang="en-US" i="1" dirty="0"/>
              <a:t>NAEYC DAP Position Statement Draft </a:t>
            </a:r>
          </a:p>
        </p:txBody>
      </p:sp>
      <p:sp>
        <p:nvSpPr>
          <p:cNvPr id="4" name="Title 1">
            <a:extLst>
              <a:ext uri="{FF2B5EF4-FFF2-40B4-BE49-F238E27FC236}">
                <a16:creationId xmlns="" xmlns:a16="http://schemas.microsoft.com/office/drawing/2014/main" id="{FCE1E423-8C15-AE41-AF07-6ECCEE1B473B}"/>
              </a:ext>
            </a:extLst>
          </p:cNvPr>
          <p:cNvSpPr>
            <a:spLocks noGrp="1"/>
          </p:cNvSpPr>
          <p:nvPr>
            <p:ph type="title"/>
          </p:nvPr>
        </p:nvSpPr>
        <p:spPr/>
        <p:txBody>
          <a:bodyPr/>
          <a:lstStyle/>
          <a:p>
            <a:pPr algn="ctr"/>
            <a:r>
              <a:rPr lang="en-US" dirty="0"/>
              <a:t>Preparation for Teaching through Play</a:t>
            </a:r>
          </a:p>
        </p:txBody>
      </p:sp>
    </p:spTree>
    <p:extLst>
      <p:ext uri="{BB962C8B-B14F-4D97-AF65-F5344CB8AC3E}">
        <p14:creationId xmlns:p14="http://schemas.microsoft.com/office/powerpoint/2010/main" val="1944847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1AC9665-F1FD-9E46-9B12-73114C8535FB}"/>
              </a:ext>
            </a:extLst>
          </p:cNvPr>
          <p:cNvSpPr>
            <a:spLocks noGrp="1"/>
          </p:cNvSpPr>
          <p:nvPr>
            <p:ph idx="1"/>
          </p:nvPr>
        </p:nvSpPr>
        <p:spPr>
          <a:xfrm>
            <a:off x="609600" y="1417638"/>
            <a:ext cx="4589930" cy="4100511"/>
          </a:xfrm>
        </p:spPr>
        <p:txBody>
          <a:bodyPr>
            <a:noAutofit/>
          </a:bodyPr>
          <a:lstStyle/>
          <a:p>
            <a:pPr marL="0" indent="0">
              <a:buNone/>
            </a:pPr>
            <a:r>
              <a:rPr lang="en-US" sz="3600" dirty="0"/>
              <a:t>Teachers can plan: </a:t>
            </a:r>
          </a:p>
          <a:p>
            <a:r>
              <a:rPr lang="en-US" sz="3600" b="1" dirty="0"/>
              <a:t>engaging playful activities and environments</a:t>
            </a:r>
            <a:r>
              <a:rPr lang="en-US" sz="3600" dirty="0"/>
              <a:t> </a:t>
            </a:r>
          </a:p>
          <a:p>
            <a:pPr marL="0" indent="0">
              <a:buNone/>
            </a:pPr>
            <a:endParaRPr lang="en-US" sz="3600" dirty="0"/>
          </a:p>
          <a:p>
            <a:r>
              <a:rPr lang="en-US" sz="3600" b="1" dirty="0"/>
              <a:t>enter and extend children’s natural play</a:t>
            </a:r>
          </a:p>
        </p:txBody>
      </p:sp>
      <p:sp>
        <p:nvSpPr>
          <p:cNvPr id="2" name="Title 1">
            <a:extLst>
              <a:ext uri="{FF2B5EF4-FFF2-40B4-BE49-F238E27FC236}">
                <a16:creationId xmlns="" xmlns:a16="http://schemas.microsoft.com/office/drawing/2014/main" id="{33C9ECF5-AFFA-2446-ADC4-FF2FBF54A7EC}"/>
              </a:ext>
            </a:extLst>
          </p:cNvPr>
          <p:cNvSpPr>
            <a:spLocks noGrp="1"/>
          </p:cNvSpPr>
          <p:nvPr>
            <p:ph type="title"/>
          </p:nvPr>
        </p:nvSpPr>
        <p:spPr/>
        <p:txBody>
          <a:bodyPr/>
          <a:lstStyle/>
          <a:p>
            <a:pPr algn="ctr"/>
            <a:r>
              <a:rPr lang="en-US" dirty="0"/>
              <a:t>Pathways for Teaching through Play</a:t>
            </a:r>
          </a:p>
        </p:txBody>
      </p:sp>
      <p:pic>
        <p:nvPicPr>
          <p:cNvPr id="5" name="Picture 4">
            <a:extLst>
              <a:ext uri="{FF2B5EF4-FFF2-40B4-BE49-F238E27FC236}">
                <a16:creationId xmlns="" xmlns:a16="http://schemas.microsoft.com/office/drawing/2014/main" id="{D5FA3B28-997C-124F-B2CE-78C51274E01F}"/>
              </a:ext>
            </a:extLst>
          </p:cNvPr>
          <p:cNvPicPr>
            <a:picLocks noChangeAspect="1"/>
          </p:cNvPicPr>
          <p:nvPr/>
        </p:nvPicPr>
        <p:blipFill>
          <a:blip r:embed="rId3"/>
          <a:stretch>
            <a:fillRect/>
          </a:stretch>
        </p:blipFill>
        <p:spPr>
          <a:xfrm>
            <a:off x="6465575" y="1786294"/>
            <a:ext cx="5017776" cy="4010865"/>
          </a:xfrm>
          <a:prstGeom prst="rect">
            <a:avLst/>
          </a:prstGeom>
        </p:spPr>
      </p:pic>
      <p:sp>
        <p:nvSpPr>
          <p:cNvPr id="6" name="Content Placeholder 2">
            <a:extLst>
              <a:ext uri="{FF2B5EF4-FFF2-40B4-BE49-F238E27FC236}">
                <a16:creationId xmlns="" xmlns:a16="http://schemas.microsoft.com/office/drawing/2014/main" id="{76BF3DD0-93FB-5645-9C9F-E0962F32F41D}"/>
              </a:ext>
            </a:extLst>
          </p:cNvPr>
          <p:cNvSpPr txBox="1">
            <a:spLocks/>
          </p:cNvSpPr>
          <p:nvPr/>
        </p:nvSpPr>
        <p:spPr>
          <a:xfrm>
            <a:off x="1875645" y="3910060"/>
            <a:ext cx="1226143" cy="7154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AND</a:t>
            </a:r>
            <a:endParaRPr lang="en-US" sz="3600" b="1" dirty="0"/>
          </a:p>
        </p:txBody>
      </p:sp>
    </p:spTree>
    <p:extLst>
      <p:ext uri="{BB962C8B-B14F-4D97-AF65-F5344CB8AC3E}">
        <p14:creationId xmlns:p14="http://schemas.microsoft.com/office/powerpoint/2010/main" val="352660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F5302789-3954-2848-A29D-98BE84C9B702}"/>
              </a:ext>
            </a:extLst>
          </p:cNvPr>
          <p:cNvSpPr>
            <a:spLocks noGrp="1"/>
          </p:cNvSpPr>
          <p:nvPr>
            <p:ph type="body" idx="1"/>
          </p:nvPr>
        </p:nvSpPr>
        <p:spPr>
          <a:xfrm>
            <a:off x="839787" y="490718"/>
            <a:ext cx="5157787" cy="823912"/>
          </a:xfrm>
        </p:spPr>
        <p:txBody>
          <a:bodyPr>
            <a:noAutofit/>
          </a:bodyPr>
          <a:lstStyle/>
          <a:p>
            <a:r>
              <a:rPr lang="en-US" sz="2800" dirty="0"/>
              <a:t>Planning Engaging Playful Activities and Environments</a:t>
            </a:r>
          </a:p>
        </p:txBody>
      </p:sp>
      <p:sp>
        <p:nvSpPr>
          <p:cNvPr id="7" name="Text Placeholder 6">
            <a:extLst>
              <a:ext uri="{FF2B5EF4-FFF2-40B4-BE49-F238E27FC236}">
                <a16:creationId xmlns="" xmlns:a16="http://schemas.microsoft.com/office/drawing/2014/main" id="{43523219-C366-2B4E-B1C6-A518E5E761B1}"/>
              </a:ext>
            </a:extLst>
          </p:cNvPr>
          <p:cNvSpPr>
            <a:spLocks noGrp="1"/>
          </p:cNvSpPr>
          <p:nvPr>
            <p:ph type="body" sz="half" idx="3"/>
          </p:nvPr>
        </p:nvSpPr>
        <p:spPr>
          <a:xfrm>
            <a:off x="6327476" y="490718"/>
            <a:ext cx="5183188" cy="823912"/>
          </a:xfrm>
        </p:spPr>
        <p:txBody>
          <a:bodyPr>
            <a:noAutofit/>
          </a:bodyPr>
          <a:lstStyle/>
          <a:p>
            <a:r>
              <a:rPr lang="en-US" sz="2800" dirty="0"/>
              <a:t>Entering and Extending Children’s Natural Play</a:t>
            </a:r>
          </a:p>
        </p:txBody>
      </p:sp>
      <p:sp>
        <p:nvSpPr>
          <p:cNvPr id="6" name="Content Placeholder 5">
            <a:extLst>
              <a:ext uri="{FF2B5EF4-FFF2-40B4-BE49-F238E27FC236}">
                <a16:creationId xmlns="" xmlns:a16="http://schemas.microsoft.com/office/drawing/2014/main" id="{8AF6F6E7-DCA7-2B4C-B3B7-9C3E072B71BD}"/>
              </a:ext>
            </a:extLst>
          </p:cNvPr>
          <p:cNvSpPr>
            <a:spLocks noGrp="1"/>
          </p:cNvSpPr>
          <p:nvPr>
            <p:ph sz="quarter" idx="2"/>
          </p:nvPr>
        </p:nvSpPr>
        <p:spPr>
          <a:xfrm>
            <a:off x="598249" y="1576837"/>
            <a:ext cx="5157787" cy="4858468"/>
          </a:xfrm>
        </p:spPr>
        <p:txBody>
          <a:bodyPr>
            <a:normAutofit fontScale="92500"/>
          </a:bodyPr>
          <a:lstStyle/>
          <a:p>
            <a:r>
              <a:rPr lang="en-US" dirty="0"/>
              <a:t>Anticipate interests</a:t>
            </a:r>
          </a:p>
          <a:p>
            <a:r>
              <a:rPr lang="en-US" dirty="0"/>
              <a:t>Build upon previous learning </a:t>
            </a:r>
          </a:p>
          <a:p>
            <a:r>
              <a:rPr lang="en-US" dirty="0"/>
              <a:t>Plan to use relevant vocabulary and higher order questions</a:t>
            </a:r>
          </a:p>
          <a:p>
            <a:r>
              <a:rPr lang="en-US" dirty="0"/>
              <a:t>Provide opportunities for whole group, small group, and 1:1 </a:t>
            </a:r>
          </a:p>
          <a:p>
            <a:r>
              <a:rPr lang="en-US" dirty="0"/>
              <a:t>Provide appropriate and open-ended materials </a:t>
            </a:r>
          </a:p>
          <a:p>
            <a:r>
              <a:rPr lang="en-US" dirty="0"/>
              <a:t>Set children up for success </a:t>
            </a:r>
          </a:p>
          <a:p>
            <a:r>
              <a:rPr lang="en-US" dirty="0"/>
              <a:t>Design something enticing and provoking </a:t>
            </a:r>
          </a:p>
          <a:p>
            <a:r>
              <a:rPr lang="en-US" dirty="0"/>
              <a:t>Plant an idea</a:t>
            </a:r>
          </a:p>
          <a:p>
            <a:r>
              <a:rPr lang="en-US" dirty="0"/>
              <a:t>Leave them with a problem solve</a:t>
            </a:r>
          </a:p>
          <a:p>
            <a:endParaRPr lang="en-US" dirty="0"/>
          </a:p>
        </p:txBody>
      </p:sp>
      <p:sp>
        <p:nvSpPr>
          <p:cNvPr id="8" name="Content Placeholder 7">
            <a:extLst>
              <a:ext uri="{FF2B5EF4-FFF2-40B4-BE49-F238E27FC236}">
                <a16:creationId xmlns="" xmlns:a16="http://schemas.microsoft.com/office/drawing/2014/main" id="{C7A2C503-EF35-6B40-B86D-69AF88DD5D0A}"/>
              </a:ext>
            </a:extLst>
          </p:cNvPr>
          <p:cNvSpPr>
            <a:spLocks noGrp="1"/>
          </p:cNvSpPr>
          <p:nvPr>
            <p:ph sz="quarter" idx="4"/>
          </p:nvPr>
        </p:nvSpPr>
        <p:spPr>
          <a:xfrm>
            <a:off x="6327476" y="1576836"/>
            <a:ext cx="5183188" cy="4858469"/>
          </a:xfrm>
        </p:spPr>
        <p:txBody>
          <a:bodyPr>
            <a:normAutofit/>
          </a:bodyPr>
          <a:lstStyle/>
          <a:p>
            <a:r>
              <a:rPr lang="en-US" dirty="0"/>
              <a:t>Be aware of and seize upon their interests and wonderings </a:t>
            </a:r>
          </a:p>
          <a:p>
            <a:r>
              <a:rPr lang="en-US" dirty="0"/>
              <a:t>Ask questions to scaffold their learning </a:t>
            </a:r>
          </a:p>
          <a:p>
            <a:r>
              <a:rPr lang="en-US" dirty="0"/>
              <a:t>Insert vocabulary</a:t>
            </a:r>
          </a:p>
          <a:p>
            <a:r>
              <a:rPr lang="en-US" dirty="0"/>
              <a:t>Tie to previous learning</a:t>
            </a:r>
          </a:p>
          <a:p>
            <a:r>
              <a:rPr lang="en-US" dirty="0"/>
              <a:t>Connect to literature </a:t>
            </a:r>
          </a:p>
          <a:p>
            <a:r>
              <a:rPr lang="en-US" dirty="0"/>
              <a:t>Integrate this learning across domains</a:t>
            </a:r>
          </a:p>
          <a:p>
            <a:endParaRPr lang="en-US" dirty="0"/>
          </a:p>
        </p:txBody>
      </p:sp>
    </p:spTree>
    <p:extLst>
      <p:ext uri="{BB962C8B-B14F-4D97-AF65-F5344CB8AC3E}">
        <p14:creationId xmlns:p14="http://schemas.microsoft.com/office/powerpoint/2010/main" val="4190642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Unifix</a:t>
            </a:r>
            <a:r>
              <a:rPr lang="en-US" dirty="0" smtClean="0"/>
              <a:t> Cube Differentiated Lesson </a:t>
            </a:r>
            <a:endParaRPr lang="en-US" dirty="0"/>
          </a:p>
        </p:txBody>
      </p:sp>
      <p:sp>
        <p:nvSpPr>
          <p:cNvPr id="3" name="Title 2"/>
          <p:cNvSpPr>
            <a:spLocks noGrp="1"/>
          </p:cNvSpPr>
          <p:nvPr>
            <p:ph type="title"/>
          </p:nvPr>
        </p:nvSpPr>
        <p:spPr/>
        <p:txBody>
          <a:bodyPr/>
          <a:lstStyle/>
          <a:p>
            <a:r>
              <a:rPr lang="en-US" dirty="0">
                <a:solidFill>
                  <a:schemeClr val="tx1"/>
                </a:solidFill>
              </a:rPr>
              <a:t>Planned Playful Learning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80" y="2187569"/>
            <a:ext cx="2905354" cy="22852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6607" y="16532"/>
            <a:ext cx="2575034" cy="3433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503" y="2715334"/>
            <a:ext cx="3892605" cy="2915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5412" y="3184634"/>
            <a:ext cx="2626988" cy="35043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1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0CA1238-09CE-C14C-A5A6-097AA03FCC2C}"/>
              </a:ext>
            </a:extLst>
          </p:cNvPr>
          <p:cNvSpPr>
            <a:spLocks noGrp="1"/>
          </p:cNvSpPr>
          <p:nvPr>
            <p:ph idx="1"/>
          </p:nvPr>
        </p:nvSpPr>
        <p:spPr>
          <a:xfrm>
            <a:off x="609600" y="1679449"/>
            <a:ext cx="5715000" cy="3532631"/>
          </a:xfrm>
        </p:spPr>
        <p:txBody>
          <a:bodyPr/>
          <a:lstStyle/>
          <a:p>
            <a:r>
              <a:rPr lang="en-US" dirty="0"/>
              <a:t>In the materials provided</a:t>
            </a:r>
          </a:p>
          <a:p>
            <a:r>
              <a:rPr lang="en-US" dirty="0"/>
              <a:t>Questions you ask </a:t>
            </a:r>
          </a:p>
          <a:p>
            <a:r>
              <a:rPr lang="en-US" dirty="0"/>
              <a:t>Outcomes expected </a:t>
            </a:r>
          </a:p>
          <a:p>
            <a:r>
              <a:rPr lang="en-US" dirty="0"/>
              <a:t>Supports needed etc. </a:t>
            </a:r>
          </a:p>
          <a:p>
            <a:r>
              <a:rPr lang="en-US" dirty="0"/>
              <a:t>Size of group </a:t>
            </a:r>
          </a:p>
          <a:p>
            <a:r>
              <a:rPr lang="en-US" dirty="0"/>
              <a:t>Composition of group </a:t>
            </a:r>
          </a:p>
        </p:txBody>
      </p:sp>
      <p:sp>
        <p:nvSpPr>
          <p:cNvPr id="2" name="Title 1">
            <a:extLst>
              <a:ext uri="{FF2B5EF4-FFF2-40B4-BE49-F238E27FC236}">
                <a16:creationId xmlns="" xmlns:a16="http://schemas.microsoft.com/office/drawing/2014/main" id="{4450C81E-7425-6342-A931-9620467D7E26}"/>
              </a:ext>
            </a:extLst>
          </p:cNvPr>
          <p:cNvSpPr>
            <a:spLocks noGrp="1"/>
          </p:cNvSpPr>
          <p:nvPr>
            <p:ph type="title"/>
          </p:nvPr>
        </p:nvSpPr>
        <p:spPr/>
        <p:txBody>
          <a:bodyPr/>
          <a:lstStyle/>
          <a:p>
            <a:r>
              <a:rPr lang="en-US" dirty="0">
                <a:solidFill>
                  <a:schemeClr val="tx1"/>
                </a:solidFill>
              </a:rPr>
              <a:t>Differentiating</a:t>
            </a:r>
            <a:r>
              <a:rPr lang="en-US" dirty="0">
                <a:solidFill>
                  <a:srgbClr val="FF0000"/>
                </a:solidFill>
              </a:rPr>
              <a:t> 	</a:t>
            </a:r>
          </a:p>
        </p:txBody>
      </p:sp>
    </p:spTree>
    <p:extLst>
      <p:ext uri="{BB962C8B-B14F-4D97-AF65-F5344CB8AC3E}">
        <p14:creationId xmlns:p14="http://schemas.microsoft.com/office/powerpoint/2010/main" val="1409901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0D82654-4DC0-7744-AE9E-88E688C02384}"/>
              </a:ext>
            </a:extLst>
          </p:cNvPr>
          <p:cNvSpPr>
            <a:spLocks noGrp="1"/>
          </p:cNvSpPr>
          <p:nvPr>
            <p:ph idx="1"/>
          </p:nvPr>
        </p:nvSpPr>
        <p:spPr/>
        <p:txBody>
          <a:bodyPr/>
          <a:lstStyle/>
          <a:p>
            <a:r>
              <a:rPr lang="en-US" dirty="0"/>
              <a:t>Think of something you currently teach that needs an update (or something you’re covering soon)</a:t>
            </a:r>
          </a:p>
          <a:p>
            <a:endParaRPr lang="en-US" dirty="0"/>
          </a:p>
          <a:p>
            <a:r>
              <a:rPr lang="en-US" dirty="0"/>
              <a:t>Where is the learning? </a:t>
            </a:r>
          </a:p>
          <a:p>
            <a:pPr lvl="1"/>
            <a:r>
              <a:rPr lang="en-US" dirty="0"/>
              <a:t>What is the standard?</a:t>
            </a:r>
          </a:p>
          <a:p>
            <a:pPr lvl="1"/>
            <a:r>
              <a:rPr lang="en-US" dirty="0"/>
              <a:t>What does it look like for your children (on-age, younger, etc.)? </a:t>
            </a:r>
          </a:p>
          <a:p>
            <a:r>
              <a:rPr lang="en-US" dirty="0"/>
              <a:t>Make a differentiated playful activity </a:t>
            </a:r>
          </a:p>
          <a:p>
            <a:r>
              <a:rPr lang="en-US" dirty="0"/>
              <a:t>How will you plant an idea and/or leave them a problem to solve? </a:t>
            </a:r>
          </a:p>
        </p:txBody>
      </p:sp>
      <p:sp>
        <p:nvSpPr>
          <p:cNvPr id="2" name="Title 1">
            <a:extLst>
              <a:ext uri="{FF2B5EF4-FFF2-40B4-BE49-F238E27FC236}">
                <a16:creationId xmlns="" xmlns:a16="http://schemas.microsoft.com/office/drawing/2014/main" id="{1339F5D2-1A70-5E43-B5C5-2EDAC5A79AE4}"/>
              </a:ext>
            </a:extLst>
          </p:cNvPr>
          <p:cNvSpPr>
            <a:spLocks noGrp="1"/>
          </p:cNvSpPr>
          <p:nvPr>
            <p:ph type="title"/>
          </p:nvPr>
        </p:nvSpPr>
        <p:spPr/>
        <p:txBody>
          <a:bodyPr/>
          <a:lstStyle/>
          <a:p>
            <a:r>
              <a:rPr lang="en-US" dirty="0"/>
              <a:t>Learning and Playing Plan (handout) </a:t>
            </a:r>
          </a:p>
        </p:txBody>
      </p:sp>
    </p:spTree>
    <p:extLst>
      <p:ext uri="{BB962C8B-B14F-4D97-AF65-F5344CB8AC3E}">
        <p14:creationId xmlns:p14="http://schemas.microsoft.com/office/powerpoint/2010/main" val="791060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A62E0B9-E4A5-6749-9CFF-2CB0797046A8}"/>
              </a:ext>
            </a:extLst>
          </p:cNvPr>
          <p:cNvSpPr>
            <a:spLocks noGrp="1"/>
          </p:cNvSpPr>
          <p:nvPr>
            <p:ph idx="1"/>
          </p:nvPr>
        </p:nvSpPr>
        <p:spPr/>
        <p:txBody>
          <a:bodyPr/>
          <a:lstStyle/>
          <a:p>
            <a:r>
              <a:rPr lang="en-US" dirty="0"/>
              <a:t>Rich discussion of strategies to overcome barriers </a:t>
            </a:r>
          </a:p>
        </p:txBody>
      </p:sp>
      <p:sp>
        <p:nvSpPr>
          <p:cNvPr id="2" name="Title 1">
            <a:extLst>
              <a:ext uri="{FF2B5EF4-FFF2-40B4-BE49-F238E27FC236}">
                <a16:creationId xmlns="" xmlns:a16="http://schemas.microsoft.com/office/drawing/2014/main" id="{C1ADDECE-048C-9248-81C6-B8B176F1999C}"/>
              </a:ext>
            </a:extLst>
          </p:cNvPr>
          <p:cNvSpPr>
            <a:spLocks noGrp="1"/>
          </p:cNvSpPr>
          <p:nvPr>
            <p:ph type="title"/>
          </p:nvPr>
        </p:nvSpPr>
        <p:spPr/>
        <p:txBody>
          <a:bodyPr/>
          <a:lstStyle/>
          <a:p>
            <a:r>
              <a:rPr lang="en-US" dirty="0"/>
              <a:t>Share plan with group </a:t>
            </a:r>
          </a:p>
        </p:txBody>
      </p:sp>
    </p:spTree>
    <p:extLst>
      <p:ext uri="{BB962C8B-B14F-4D97-AF65-F5344CB8AC3E}">
        <p14:creationId xmlns:p14="http://schemas.microsoft.com/office/powerpoint/2010/main" val="2879839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134E4A5-F745-6940-BE4B-6EAA72630C0A}"/>
              </a:ext>
            </a:extLst>
          </p:cNvPr>
          <p:cNvSpPr>
            <a:spLocks noGrp="1"/>
          </p:cNvSpPr>
          <p:nvPr>
            <p:ph idx="1"/>
          </p:nvPr>
        </p:nvSpPr>
        <p:spPr/>
        <p:txBody>
          <a:bodyPr/>
          <a:lstStyle/>
          <a:p>
            <a:pPr marL="109728" indent="0">
              <a:buNone/>
            </a:pPr>
            <a:r>
              <a:rPr lang="en-US" i="1" dirty="0"/>
              <a:t>Play is often talked about as if it were a relief from serious learning. But for children play is serious learning. Play is really the work of childhood. </a:t>
            </a:r>
            <a:endParaRPr lang="en-US" i="1" dirty="0" smtClean="0"/>
          </a:p>
          <a:p>
            <a:r>
              <a:rPr lang="en-US" dirty="0" smtClean="0"/>
              <a:t>Fred </a:t>
            </a:r>
            <a:r>
              <a:rPr lang="en-US" dirty="0"/>
              <a:t>Rogers</a:t>
            </a:r>
          </a:p>
        </p:txBody>
      </p:sp>
      <p:sp>
        <p:nvSpPr>
          <p:cNvPr id="3" name="Title 2">
            <a:extLst>
              <a:ext uri="{FF2B5EF4-FFF2-40B4-BE49-F238E27FC236}">
                <a16:creationId xmlns="" xmlns:a16="http://schemas.microsoft.com/office/drawing/2014/main" id="{2DCBB604-CCBE-9F43-88EB-4D69E63FED39}"/>
              </a:ext>
            </a:extLst>
          </p:cNvPr>
          <p:cNvSpPr>
            <a:spLocks noGrp="1"/>
          </p:cNvSpPr>
          <p:nvPr>
            <p:ph type="title"/>
          </p:nvPr>
        </p:nvSpPr>
        <p:spPr/>
        <p:txBody>
          <a:bodyPr/>
          <a:lstStyle/>
          <a:p>
            <a:r>
              <a:rPr lang="en-US" dirty="0" smtClean="0"/>
              <a:t>Thank You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863" y="2934130"/>
            <a:ext cx="4081790" cy="30731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244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Welcome and introductions</a:t>
            </a:r>
          </a:p>
          <a:p>
            <a:r>
              <a:rPr lang="en-US" dirty="0"/>
              <a:t>Developmentally Appropriate Practice (DAP)</a:t>
            </a:r>
          </a:p>
          <a:p>
            <a:r>
              <a:rPr lang="en-US" dirty="0"/>
              <a:t>The role of play in DAP </a:t>
            </a:r>
          </a:p>
          <a:p>
            <a:r>
              <a:rPr lang="en-US" dirty="0"/>
              <a:t>Why play?</a:t>
            </a:r>
          </a:p>
          <a:p>
            <a:r>
              <a:rPr lang="en-US" dirty="0"/>
              <a:t>Supporting play</a:t>
            </a:r>
          </a:p>
          <a:p>
            <a:r>
              <a:rPr lang="en-US" dirty="0"/>
              <a:t>Connecting play and learning</a:t>
            </a:r>
          </a:p>
          <a:p>
            <a:r>
              <a:rPr lang="en-US" dirty="0"/>
              <a:t>Plan for playful teaching </a:t>
            </a:r>
          </a:p>
        </p:txBody>
      </p:sp>
      <p:sp>
        <p:nvSpPr>
          <p:cNvPr id="3" name="Title 2"/>
          <p:cNvSpPr>
            <a:spLocks noGrp="1"/>
          </p:cNvSpPr>
          <p:nvPr>
            <p:ph type="title"/>
          </p:nvPr>
        </p:nvSpPr>
        <p:spPr/>
        <p:txBody>
          <a:bodyPr/>
          <a:lstStyle/>
          <a:p>
            <a:r>
              <a:rPr lang="en-US" dirty="0">
                <a:solidFill>
                  <a:schemeClr val="tx1"/>
                </a:solidFill>
              </a:rPr>
              <a:t>Agenda</a:t>
            </a:r>
          </a:p>
        </p:txBody>
      </p:sp>
    </p:spTree>
    <p:extLst>
      <p:ext uri="{BB962C8B-B14F-4D97-AF65-F5344CB8AC3E}">
        <p14:creationId xmlns:p14="http://schemas.microsoft.com/office/powerpoint/2010/main" val="1268260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E9E8DC4-B596-534B-9034-F946F2688B6B}"/>
              </a:ext>
            </a:extLst>
          </p:cNvPr>
          <p:cNvSpPr>
            <a:spLocks noGrp="1"/>
          </p:cNvSpPr>
          <p:nvPr>
            <p:ph idx="1"/>
          </p:nvPr>
        </p:nvSpPr>
        <p:spPr>
          <a:xfrm>
            <a:off x="467711" y="1401243"/>
            <a:ext cx="10972800" cy="4525963"/>
          </a:xfrm>
        </p:spPr>
        <p:txBody>
          <a:bodyPr>
            <a:normAutofit/>
          </a:bodyPr>
          <a:lstStyle/>
          <a:p>
            <a:r>
              <a:rPr lang="en-US" dirty="0"/>
              <a:t>NAEYC first position statement on DAP in the mid-1980s</a:t>
            </a:r>
          </a:p>
          <a:p>
            <a:r>
              <a:rPr lang="en-US" dirty="0"/>
              <a:t>Revisions in 1996, 2009, and currently under revision</a:t>
            </a:r>
            <a:br>
              <a:rPr lang="en-US" dirty="0"/>
            </a:br>
            <a:endParaRPr lang="en-US" dirty="0"/>
          </a:p>
          <a:p>
            <a:pPr lvl="1"/>
            <a:r>
              <a:rPr lang="en-US" sz="2400" i="1" dirty="0"/>
              <a:t>Developmentally appropriate practice (DAP) is practice that promotes each and every child’s optimal learning and development. It is grounded in the research on child development and learning, in the knowledge base regarding educational effectiveness in early care and education, and in the knowledge that professional early childhood educators glean from their observations of and interactions with children and their families. </a:t>
            </a:r>
          </a:p>
          <a:p>
            <a:endParaRPr lang="en-US" sz="2400" i="1" dirty="0"/>
          </a:p>
          <a:p>
            <a:endParaRPr lang="en-US" dirty="0"/>
          </a:p>
        </p:txBody>
      </p:sp>
      <p:sp>
        <p:nvSpPr>
          <p:cNvPr id="2" name="Title 1">
            <a:extLst>
              <a:ext uri="{FF2B5EF4-FFF2-40B4-BE49-F238E27FC236}">
                <a16:creationId xmlns="" xmlns:a16="http://schemas.microsoft.com/office/drawing/2014/main" id="{146FF3BA-1595-3A45-B111-5240AB19DEFA}"/>
              </a:ext>
            </a:extLst>
          </p:cNvPr>
          <p:cNvSpPr>
            <a:spLocks noGrp="1"/>
          </p:cNvSpPr>
          <p:nvPr>
            <p:ph type="title"/>
          </p:nvPr>
        </p:nvSpPr>
        <p:spPr/>
        <p:txBody>
          <a:bodyPr>
            <a:normAutofit fontScale="90000"/>
          </a:bodyPr>
          <a:lstStyle/>
          <a:p>
            <a:r>
              <a:rPr lang="en-US" dirty="0">
                <a:solidFill>
                  <a:schemeClr val="tx1"/>
                </a:solidFill>
              </a:rPr>
              <a:t>Developmentally Appropriate Practice (DAP)</a:t>
            </a:r>
          </a:p>
        </p:txBody>
      </p:sp>
    </p:spTree>
    <p:extLst>
      <p:ext uri="{BB962C8B-B14F-4D97-AF65-F5344CB8AC3E}">
        <p14:creationId xmlns:p14="http://schemas.microsoft.com/office/powerpoint/2010/main" val="456092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a:t>Focus principle for today: </a:t>
            </a:r>
          </a:p>
          <a:p>
            <a:pPr lvl="1"/>
            <a:r>
              <a:rPr lang="en-US" sz="3600" i="1" dirty="0"/>
              <a:t>Play is an important vehicle for promoting the development of content knowledge as well as self-regulation, language, cognition, and social competence; it also serves as an important means of cultural expression. </a:t>
            </a:r>
          </a:p>
          <a:p>
            <a:pPr marL="393192" lvl="1" indent="0">
              <a:buNone/>
            </a:pPr>
            <a:endParaRPr lang="en-US" sz="3600" dirty="0"/>
          </a:p>
          <a:p>
            <a:pPr lvl="1"/>
            <a:endParaRPr lang="en-US" sz="3600" dirty="0"/>
          </a:p>
        </p:txBody>
      </p:sp>
      <p:sp>
        <p:nvSpPr>
          <p:cNvPr id="3" name="Title 2"/>
          <p:cNvSpPr>
            <a:spLocks noGrp="1"/>
          </p:cNvSpPr>
          <p:nvPr>
            <p:ph type="title"/>
          </p:nvPr>
        </p:nvSpPr>
        <p:spPr/>
        <p:txBody>
          <a:bodyPr>
            <a:normAutofit fontScale="90000"/>
          </a:bodyPr>
          <a:lstStyle/>
          <a:p>
            <a:r>
              <a:rPr lang="en-US" b="0" dirty="0"/>
              <a:t>9 Principles of child development and learning and their implications for practice </a:t>
            </a:r>
            <a:endParaRPr lang="en-US" dirty="0"/>
          </a:p>
        </p:txBody>
      </p:sp>
    </p:spTree>
    <p:extLst>
      <p:ext uri="{BB962C8B-B14F-4D97-AF65-F5344CB8AC3E}">
        <p14:creationId xmlns:p14="http://schemas.microsoft.com/office/powerpoint/2010/main" val="3403208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4A9FB5A-AF8B-5D4B-8783-B06191789906}"/>
              </a:ext>
            </a:extLst>
          </p:cNvPr>
          <p:cNvSpPr>
            <a:spLocks noGrp="1"/>
          </p:cNvSpPr>
          <p:nvPr>
            <p:ph idx="1"/>
          </p:nvPr>
        </p:nvSpPr>
        <p:spPr/>
        <p:txBody>
          <a:bodyPr>
            <a:normAutofit lnSpcReduction="10000"/>
          </a:bodyPr>
          <a:lstStyle/>
          <a:p>
            <a:pPr marL="0" indent="0" algn="ctr">
              <a:buNone/>
            </a:pPr>
            <a:r>
              <a:rPr lang="en-US" dirty="0"/>
              <a:t>“In play the child always behaves beyond his average age, above his daily behavior; in play it is as though he were a head taller than himself” (Vygotsky, 1978, p. 102).</a:t>
            </a:r>
          </a:p>
          <a:p>
            <a:r>
              <a:rPr lang="en-US" dirty="0"/>
              <a:t>In play, children: </a:t>
            </a:r>
          </a:p>
          <a:p>
            <a:pPr lvl="1"/>
            <a:r>
              <a:rPr lang="en-US" dirty="0"/>
              <a:t>engage in situations that have rules (e.g., social expectations or game play)</a:t>
            </a:r>
          </a:p>
          <a:p>
            <a:pPr lvl="1"/>
            <a:r>
              <a:rPr lang="en-US" dirty="0"/>
              <a:t>perform roles </a:t>
            </a:r>
          </a:p>
          <a:p>
            <a:pPr lvl="1"/>
            <a:r>
              <a:rPr lang="en-US" dirty="0"/>
              <a:t>engage in verbal exchanges or communicate with materials</a:t>
            </a:r>
          </a:p>
          <a:p>
            <a:pPr lvl="1"/>
            <a:r>
              <a:rPr lang="en-US" dirty="0"/>
              <a:t>practice self-regulation skills </a:t>
            </a:r>
          </a:p>
          <a:p>
            <a:pPr lvl="1"/>
            <a:r>
              <a:rPr lang="en-US" dirty="0"/>
              <a:t>practice empathy as the game/situation unfolds and they respond in the moment</a:t>
            </a:r>
          </a:p>
          <a:p>
            <a:pPr lvl="1"/>
            <a:r>
              <a:rPr lang="en-US" dirty="0"/>
              <a:t>are </a:t>
            </a:r>
            <a:r>
              <a:rPr lang="en-US" i="1" dirty="0"/>
              <a:t>intrinsically </a:t>
            </a:r>
            <a:r>
              <a:rPr lang="en-US" dirty="0"/>
              <a:t>motivated</a:t>
            </a:r>
          </a:p>
          <a:p>
            <a:pPr marL="0" indent="0">
              <a:buNone/>
            </a:pPr>
            <a:endParaRPr lang="en-US" dirty="0"/>
          </a:p>
        </p:txBody>
      </p:sp>
      <p:sp>
        <p:nvSpPr>
          <p:cNvPr id="2" name="Title 1">
            <a:extLst>
              <a:ext uri="{FF2B5EF4-FFF2-40B4-BE49-F238E27FC236}">
                <a16:creationId xmlns="" xmlns:a16="http://schemas.microsoft.com/office/drawing/2014/main" id="{2DB9C310-EEEA-4641-B088-A83F00DFE564}"/>
              </a:ext>
            </a:extLst>
          </p:cNvPr>
          <p:cNvSpPr>
            <a:spLocks noGrp="1"/>
          </p:cNvSpPr>
          <p:nvPr>
            <p:ph type="title"/>
          </p:nvPr>
        </p:nvSpPr>
        <p:spPr/>
        <p:txBody>
          <a:bodyPr/>
          <a:lstStyle/>
          <a:p>
            <a:pPr algn="ctr"/>
            <a:r>
              <a:rPr lang="en-US" dirty="0"/>
              <a:t>Why </a:t>
            </a:r>
            <a:r>
              <a:rPr lang="en-US" b="1" dirty="0"/>
              <a:t>play</a:t>
            </a:r>
            <a:r>
              <a:rPr lang="en-US" dirty="0"/>
              <a:t>? </a:t>
            </a:r>
          </a:p>
        </p:txBody>
      </p:sp>
    </p:spTree>
    <p:extLst>
      <p:ext uri="{BB962C8B-B14F-4D97-AF65-F5344CB8AC3E}">
        <p14:creationId xmlns:p14="http://schemas.microsoft.com/office/powerpoint/2010/main" val="3839880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2B29851-DEC9-1D44-8CAB-49C7429C24F0}"/>
              </a:ext>
            </a:extLst>
          </p:cNvPr>
          <p:cNvSpPr>
            <a:spLocks noGrp="1"/>
          </p:cNvSpPr>
          <p:nvPr>
            <p:ph idx="1"/>
          </p:nvPr>
        </p:nvSpPr>
        <p:spPr>
          <a:xfrm>
            <a:off x="409903" y="1417637"/>
            <a:ext cx="11172497" cy="4589655"/>
          </a:xfrm>
        </p:spPr>
        <p:txBody>
          <a:bodyPr>
            <a:noAutofit/>
          </a:bodyPr>
          <a:lstStyle/>
          <a:p>
            <a:r>
              <a:rPr lang="en-US" sz="2800" dirty="0"/>
              <a:t>Language and Literacy </a:t>
            </a:r>
            <a:r>
              <a:rPr lang="en-US" sz="2800" dirty="0" smtClean="0"/>
              <a:t> </a:t>
            </a:r>
            <a:endParaRPr lang="en-US" sz="2800" dirty="0"/>
          </a:p>
          <a:p>
            <a:pPr lvl="1"/>
            <a:r>
              <a:rPr lang="en-US" sz="2800" dirty="0"/>
              <a:t>Narrative structure of sociodramatic play mirrors the narratives of story books </a:t>
            </a:r>
          </a:p>
          <a:p>
            <a:pPr lvl="1"/>
            <a:r>
              <a:rPr lang="en-US" sz="2800" dirty="0"/>
              <a:t>Children demonstrate their most advanced language skills during play </a:t>
            </a:r>
            <a:endParaRPr lang="en-US" sz="2800" dirty="0" smtClean="0"/>
          </a:p>
          <a:p>
            <a:pPr marL="630936" lvl="2" indent="0">
              <a:buNone/>
            </a:pPr>
            <a:endParaRPr lang="en-US" sz="2200" dirty="0"/>
          </a:p>
          <a:p>
            <a:pPr lvl="1"/>
            <a:endParaRPr lang="en-US" sz="2200" dirty="0"/>
          </a:p>
          <a:p>
            <a:pPr lvl="1"/>
            <a:endParaRPr lang="en-US" sz="2200" dirty="0"/>
          </a:p>
        </p:txBody>
      </p:sp>
      <p:sp>
        <p:nvSpPr>
          <p:cNvPr id="2" name="Title 1">
            <a:extLst>
              <a:ext uri="{FF2B5EF4-FFF2-40B4-BE49-F238E27FC236}">
                <a16:creationId xmlns="" xmlns:a16="http://schemas.microsoft.com/office/drawing/2014/main" id="{9B08668D-AD36-714A-8AD8-3076CA7193B3}"/>
              </a:ext>
            </a:extLst>
          </p:cNvPr>
          <p:cNvSpPr>
            <a:spLocks noGrp="1"/>
          </p:cNvSpPr>
          <p:nvPr>
            <p:ph type="title"/>
          </p:nvPr>
        </p:nvSpPr>
        <p:spPr/>
        <p:txBody>
          <a:bodyPr/>
          <a:lstStyle/>
          <a:p>
            <a:pPr algn="ctr"/>
            <a:r>
              <a:rPr lang="en-US" dirty="0"/>
              <a:t>Connecting Development and Play</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990" y="3822023"/>
            <a:ext cx="3670410" cy="268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823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2B29851-DEC9-1D44-8CAB-49C7429C24F0}"/>
              </a:ext>
            </a:extLst>
          </p:cNvPr>
          <p:cNvSpPr>
            <a:spLocks noGrp="1"/>
          </p:cNvSpPr>
          <p:nvPr>
            <p:ph idx="1"/>
          </p:nvPr>
        </p:nvSpPr>
        <p:spPr>
          <a:xfrm>
            <a:off x="409903" y="1166649"/>
            <a:ext cx="11172497" cy="4840644"/>
          </a:xfrm>
        </p:spPr>
        <p:txBody>
          <a:bodyPr>
            <a:noAutofit/>
          </a:bodyPr>
          <a:lstStyle/>
          <a:p>
            <a:r>
              <a:rPr lang="en-US" sz="2800" dirty="0" smtClean="0"/>
              <a:t>Math</a:t>
            </a:r>
            <a:endParaRPr lang="en-US" sz="2800" dirty="0"/>
          </a:p>
          <a:p>
            <a:pPr lvl="1"/>
            <a:r>
              <a:rPr lang="en-US" sz="2800" dirty="0" smtClean="0"/>
              <a:t>Children’s </a:t>
            </a:r>
            <a:r>
              <a:rPr lang="en-US" sz="2800" dirty="0"/>
              <a:t>free play contains mathematical learning 46% of the time (pattern and shape play, magnitude play, enumeration play)</a:t>
            </a:r>
          </a:p>
          <a:p>
            <a:pPr lvl="1"/>
            <a:r>
              <a:rPr lang="en-US" sz="2800" dirty="0"/>
              <a:t>Even directed, structured play of </a:t>
            </a:r>
            <a:r>
              <a:rPr lang="en-US" sz="2800" dirty="0" smtClean="0"/>
              <a:t/>
            </a:r>
            <a:br>
              <a:rPr lang="en-US" sz="2800" dirty="0" smtClean="0"/>
            </a:br>
            <a:r>
              <a:rPr lang="en-US" sz="2800" dirty="0" smtClean="0"/>
              <a:t>Chutes </a:t>
            </a:r>
            <a:r>
              <a:rPr lang="en-US" sz="2800" dirty="0"/>
              <a:t>and Ladders produced an </a:t>
            </a:r>
            <a:r>
              <a:rPr lang="en-US" sz="2800" dirty="0" smtClean="0"/>
              <a:t/>
            </a:r>
            <a:br>
              <a:rPr lang="en-US" sz="2800" dirty="0" smtClean="0"/>
            </a:br>
            <a:r>
              <a:rPr lang="en-US" sz="2800" dirty="0" smtClean="0"/>
              <a:t>increase </a:t>
            </a:r>
            <a:r>
              <a:rPr lang="en-US" sz="2800" dirty="0"/>
              <a:t>of numerical magnitude, </a:t>
            </a:r>
            <a:r>
              <a:rPr lang="en-US" sz="2800" dirty="0" smtClean="0"/>
              <a:t/>
            </a:r>
            <a:br>
              <a:rPr lang="en-US" sz="2800" dirty="0" smtClean="0"/>
            </a:br>
            <a:r>
              <a:rPr lang="en-US" sz="2800" dirty="0" smtClean="0"/>
              <a:t>number </a:t>
            </a:r>
            <a:r>
              <a:rPr lang="en-US" sz="2800" dirty="0"/>
              <a:t>line estimation, counting </a:t>
            </a:r>
            <a:r>
              <a:rPr lang="en-US" sz="2800" dirty="0" smtClean="0"/>
              <a:t/>
            </a:r>
            <a:br>
              <a:rPr lang="en-US" sz="2800" dirty="0" smtClean="0"/>
            </a:br>
            <a:r>
              <a:rPr lang="en-US" sz="2800" dirty="0" smtClean="0"/>
              <a:t>and </a:t>
            </a:r>
            <a:r>
              <a:rPr lang="en-US" sz="2800" dirty="0"/>
              <a:t>number identification</a:t>
            </a:r>
          </a:p>
          <a:p>
            <a:pPr marL="630936" lvl="2" indent="0">
              <a:buNone/>
            </a:pPr>
            <a:endParaRPr lang="en-US" sz="2200" dirty="0"/>
          </a:p>
          <a:p>
            <a:pPr lvl="1"/>
            <a:endParaRPr lang="en-US" sz="2200" dirty="0"/>
          </a:p>
          <a:p>
            <a:pPr lvl="1"/>
            <a:endParaRPr lang="en-US" sz="2200" dirty="0"/>
          </a:p>
        </p:txBody>
      </p:sp>
      <p:sp>
        <p:nvSpPr>
          <p:cNvPr id="2" name="Title 1">
            <a:extLst>
              <a:ext uri="{FF2B5EF4-FFF2-40B4-BE49-F238E27FC236}">
                <a16:creationId xmlns="" xmlns:a16="http://schemas.microsoft.com/office/drawing/2014/main" id="{9B08668D-AD36-714A-8AD8-3076CA7193B3}"/>
              </a:ext>
            </a:extLst>
          </p:cNvPr>
          <p:cNvSpPr>
            <a:spLocks noGrp="1"/>
          </p:cNvSpPr>
          <p:nvPr>
            <p:ph type="title"/>
          </p:nvPr>
        </p:nvSpPr>
        <p:spPr/>
        <p:txBody>
          <a:bodyPr/>
          <a:lstStyle/>
          <a:p>
            <a:pPr algn="ctr"/>
            <a:r>
              <a:rPr lang="en-US" dirty="0"/>
              <a:t>Connecting Development and Play</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70" y="3704897"/>
            <a:ext cx="3860730" cy="31531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153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2B29851-DEC9-1D44-8CAB-49C7429C24F0}"/>
              </a:ext>
            </a:extLst>
          </p:cNvPr>
          <p:cNvSpPr>
            <a:spLocks noGrp="1"/>
          </p:cNvSpPr>
          <p:nvPr>
            <p:ph idx="1"/>
          </p:nvPr>
        </p:nvSpPr>
        <p:spPr>
          <a:xfrm>
            <a:off x="409903" y="1166649"/>
            <a:ext cx="11172497" cy="4840644"/>
          </a:xfrm>
        </p:spPr>
        <p:txBody>
          <a:bodyPr>
            <a:noAutofit/>
          </a:bodyPr>
          <a:lstStyle/>
          <a:p>
            <a:r>
              <a:rPr lang="en-US" sz="2800" dirty="0" smtClean="0"/>
              <a:t>Social-Emotional</a:t>
            </a:r>
            <a:endParaRPr lang="en-US" sz="2800" dirty="0"/>
          </a:p>
          <a:p>
            <a:pPr lvl="1"/>
            <a:r>
              <a:rPr lang="en-US" sz="2800" dirty="0" smtClean="0"/>
              <a:t>Negotiate </a:t>
            </a:r>
            <a:r>
              <a:rPr lang="en-US" sz="2800" dirty="0"/>
              <a:t>with others, to take turns, </a:t>
            </a:r>
            <a:r>
              <a:rPr lang="en-US" sz="2800" dirty="0" smtClean="0"/>
              <a:t/>
            </a:r>
            <a:br>
              <a:rPr lang="en-US" sz="2800" dirty="0" smtClean="0"/>
            </a:br>
            <a:r>
              <a:rPr lang="en-US" sz="2800" dirty="0" smtClean="0"/>
              <a:t>and </a:t>
            </a:r>
            <a:r>
              <a:rPr lang="en-US" sz="2800" dirty="0"/>
              <a:t>to manage themselves and others</a:t>
            </a:r>
          </a:p>
          <a:p>
            <a:pPr lvl="1"/>
            <a:r>
              <a:rPr lang="en-US" sz="2800" dirty="0" smtClean="0"/>
              <a:t>Enhances </a:t>
            </a:r>
            <a:r>
              <a:rPr lang="en-US" sz="2800" dirty="0"/>
              <a:t>emotional security by </a:t>
            </a:r>
            <a:r>
              <a:rPr lang="en-US" sz="2800" dirty="0" smtClean="0"/>
              <a:t/>
            </a:r>
            <a:br>
              <a:rPr lang="en-US" sz="2800" dirty="0" smtClean="0"/>
            </a:br>
            <a:r>
              <a:rPr lang="en-US" sz="2800" dirty="0" smtClean="0"/>
              <a:t>allowing </a:t>
            </a:r>
            <a:r>
              <a:rPr lang="en-US" sz="2800" dirty="0"/>
              <a:t>children to  work through anxieties </a:t>
            </a:r>
          </a:p>
          <a:p>
            <a:pPr marL="630936" lvl="2" indent="0">
              <a:buNone/>
            </a:pPr>
            <a:endParaRPr lang="en-US" sz="2200" dirty="0"/>
          </a:p>
          <a:p>
            <a:pPr lvl="1"/>
            <a:endParaRPr lang="en-US" sz="2200" dirty="0"/>
          </a:p>
          <a:p>
            <a:pPr lvl="1"/>
            <a:endParaRPr lang="en-US" sz="2200" dirty="0"/>
          </a:p>
        </p:txBody>
      </p:sp>
      <p:sp>
        <p:nvSpPr>
          <p:cNvPr id="2" name="Title 1">
            <a:extLst>
              <a:ext uri="{FF2B5EF4-FFF2-40B4-BE49-F238E27FC236}">
                <a16:creationId xmlns="" xmlns:a16="http://schemas.microsoft.com/office/drawing/2014/main" id="{9B08668D-AD36-714A-8AD8-3076CA7193B3}"/>
              </a:ext>
            </a:extLst>
          </p:cNvPr>
          <p:cNvSpPr>
            <a:spLocks noGrp="1"/>
          </p:cNvSpPr>
          <p:nvPr>
            <p:ph type="title"/>
          </p:nvPr>
        </p:nvSpPr>
        <p:spPr/>
        <p:txBody>
          <a:bodyPr/>
          <a:lstStyle/>
          <a:p>
            <a:pPr algn="ctr"/>
            <a:r>
              <a:rPr lang="en-US" dirty="0"/>
              <a:t>Connecting Development and Play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3533352"/>
            <a:ext cx="4384784" cy="29190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023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692</TotalTime>
  <Words>1057</Words>
  <Application>Microsoft Office PowerPoint</Application>
  <PresentationFormat>Custom</PresentationFormat>
  <Paragraphs>181</Paragraphs>
  <Slides>28</Slides>
  <Notes>20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Where’s the Challenge?:  Teaching through Play in PreK </vt:lpstr>
      <vt:lpstr>Introductions </vt:lpstr>
      <vt:lpstr>Agenda</vt:lpstr>
      <vt:lpstr>Developmentally Appropriate Practice (DAP)</vt:lpstr>
      <vt:lpstr>9 Principles of child development and learning and their implications for practice </vt:lpstr>
      <vt:lpstr>Why play? </vt:lpstr>
      <vt:lpstr>Connecting Development and Play</vt:lpstr>
      <vt:lpstr>Connecting Development and Play</vt:lpstr>
      <vt:lpstr>Connecting Development and Play</vt:lpstr>
      <vt:lpstr>Table Activity – Free Discussion </vt:lpstr>
      <vt:lpstr>Large Group Discussion</vt:lpstr>
      <vt:lpstr>Understanding and Supporting Children’s Play</vt:lpstr>
      <vt:lpstr>Teacher as observer</vt:lpstr>
      <vt:lpstr>Teachers’ Roles during Children’s Play</vt:lpstr>
      <vt:lpstr>Table Discussion</vt:lpstr>
      <vt:lpstr>It’s time to stop the false dichotomy between “play” and “education” </vt:lpstr>
      <vt:lpstr>Connecting Play and Learning</vt:lpstr>
      <vt:lpstr>Learning in Spontaneous Play </vt:lpstr>
      <vt:lpstr>Turn and Talk</vt:lpstr>
      <vt:lpstr>Preparation for Teaching through Play</vt:lpstr>
      <vt:lpstr>Preparation for Teaching through Play</vt:lpstr>
      <vt:lpstr>Pathways for Teaching through Play</vt:lpstr>
      <vt:lpstr>PowerPoint Presentation</vt:lpstr>
      <vt:lpstr>Planned Playful Learning </vt:lpstr>
      <vt:lpstr>Differentiating  </vt:lpstr>
      <vt:lpstr>Learning and Playing Plan (handout) </vt:lpstr>
      <vt:lpstr>Share plan with group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Shannon Ayers</cp:lastModifiedBy>
  <cp:revision>77</cp:revision>
  <dcterms:created xsi:type="dcterms:W3CDTF">2019-06-04T15:48:18Z</dcterms:created>
  <dcterms:modified xsi:type="dcterms:W3CDTF">2019-08-27T20:04:42Z</dcterms:modified>
</cp:coreProperties>
</file>